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9"/>
  </p:notesMasterIdLst>
  <p:sldIdLst>
    <p:sldId id="256" r:id="rId2"/>
    <p:sldId id="257" r:id="rId3"/>
    <p:sldId id="259" r:id="rId4"/>
    <p:sldId id="258" r:id="rId5"/>
    <p:sldId id="310" r:id="rId6"/>
    <p:sldId id="260" r:id="rId7"/>
    <p:sldId id="291" r:id="rId8"/>
    <p:sldId id="311" r:id="rId9"/>
    <p:sldId id="312" r:id="rId10"/>
    <p:sldId id="261" r:id="rId11"/>
    <p:sldId id="264" r:id="rId12"/>
    <p:sldId id="263" r:id="rId13"/>
    <p:sldId id="302" r:id="rId14"/>
    <p:sldId id="265" r:id="rId15"/>
    <p:sldId id="267" r:id="rId16"/>
    <p:sldId id="304" r:id="rId17"/>
    <p:sldId id="309" r:id="rId18"/>
    <p:sldId id="266" r:id="rId19"/>
    <p:sldId id="295" r:id="rId20"/>
    <p:sldId id="269" r:id="rId21"/>
    <p:sldId id="305" r:id="rId22"/>
    <p:sldId id="306" r:id="rId23"/>
    <p:sldId id="307" r:id="rId24"/>
    <p:sldId id="280" r:id="rId25"/>
    <p:sldId id="296" r:id="rId26"/>
    <p:sldId id="308" r:id="rId27"/>
    <p:sldId id="281" r:id="rId28"/>
    <p:sldId id="284" r:id="rId29"/>
    <p:sldId id="301" r:id="rId30"/>
    <p:sldId id="299" r:id="rId31"/>
    <p:sldId id="285" r:id="rId32"/>
    <p:sldId id="286" r:id="rId33"/>
    <p:sldId id="287" r:id="rId34"/>
    <p:sldId id="278" r:id="rId35"/>
    <p:sldId id="298" r:id="rId36"/>
    <p:sldId id="313" r:id="rId37"/>
    <p:sldId id="303" r:id="rId3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CC00"/>
    <a:srgbClr val="33CC33"/>
    <a:srgbClr val="66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94660"/>
  </p:normalViewPr>
  <p:slideViewPr>
    <p:cSldViewPr>
      <p:cViewPr varScale="1">
        <p:scale>
          <a:sx n="81" d="100"/>
          <a:sy n="81" d="100"/>
        </p:scale>
        <p:origin x="1493"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idx="1"/>
          </p:nvPr>
        </p:nvSpPr>
        <p:spPr>
          <a:xfrm>
            <a:off x="3977532" y="0"/>
            <a:ext cx="3043979" cy="465773"/>
          </a:xfrm>
          <a:prstGeom prst="rect">
            <a:avLst/>
          </a:prstGeom>
        </p:spPr>
        <p:txBody>
          <a:bodyPr vert="horz" lIns="91567" tIns="45785" rIns="91567" bIns="45785" rtlCol="0"/>
          <a:lstStyle>
            <a:lvl1pPr algn="r">
              <a:defRPr sz="1200"/>
            </a:lvl1pPr>
          </a:lstStyle>
          <a:p>
            <a:fld id="{C3F34858-1FA4-438D-AB3D-619E4512754E}" type="datetimeFigureOut">
              <a:rPr lang="en-US" smtClean="0"/>
              <a:pPr/>
              <a:t>3/19/2021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67" tIns="45785" rIns="91567" bIns="45785" rtlCol="0" anchor="ctr"/>
          <a:lstStyle/>
          <a:p>
            <a:endParaRPr lang="en-US"/>
          </a:p>
        </p:txBody>
      </p:sp>
      <p:sp>
        <p:nvSpPr>
          <p:cNvPr id="5" name="Notes Placeholder 4"/>
          <p:cNvSpPr>
            <a:spLocks noGrp="1"/>
          </p:cNvSpPr>
          <p:nvPr>
            <p:ph type="body" sz="quarter" idx="3"/>
          </p:nvPr>
        </p:nvSpPr>
        <p:spPr>
          <a:xfrm>
            <a:off x="702946" y="4422460"/>
            <a:ext cx="5617208" cy="4188778"/>
          </a:xfrm>
          <a:prstGeom prst="rect">
            <a:avLst/>
          </a:prstGeom>
        </p:spPr>
        <p:txBody>
          <a:bodyPr vert="horz" lIns="91567" tIns="45785" rIns="91567" bIns="4578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41739"/>
            <a:ext cx="3043979" cy="465773"/>
          </a:xfrm>
          <a:prstGeom prst="rect">
            <a:avLst/>
          </a:prstGeom>
        </p:spPr>
        <p:txBody>
          <a:bodyPr vert="horz" lIns="91567" tIns="45785" rIns="91567" bIns="45785"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39"/>
            <a:ext cx="3043979" cy="465773"/>
          </a:xfrm>
          <a:prstGeom prst="rect">
            <a:avLst/>
          </a:prstGeom>
        </p:spPr>
        <p:txBody>
          <a:bodyPr vert="horz" lIns="91567" tIns="45785" rIns="91567" bIns="45785" rtlCol="0" anchor="b"/>
          <a:lstStyle>
            <a:lvl1pPr algn="r">
              <a:defRPr sz="1200"/>
            </a:lvl1pPr>
          </a:lstStyle>
          <a:p>
            <a:fld id="{75F64DAA-3993-4EB6-96B9-EA2114DA5D0B}" type="slidenum">
              <a:rPr lang="en-US" smtClean="0"/>
              <a:pPr/>
              <a:t>‹#›</a:t>
            </a:fld>
            <a:endParaRPr lang="en-US"/>
          </a:p>
        </p:txBody>
      </p:sp>
    </p:spTree>
    <p:extLst>
      <p:ext uri="{BB962C8B-B14F-4D97-AF65-F5344CB8AC3E}">
        <p14:creationId xmlns:p14="http://schemas.microsoft.com/office/powerpoint/2010/main" val="477374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64DAA-3993-4EB6-96B9-EA2114DA5D0B}" type="slidenum">
              <a:rPr lang="en-US" smtClean="0"/>
              <a:pPr/>
              <a:t>9</a:t>
            </a:fld>
            <a:endParaRPr lang="en-US"/>
          </a:p>
        </p:txBody>
      </p:sp>
    </p:spTree>
    <p:extLst>
      <p:ext uri="{BB962C8B-B14F-4D97-AF65-F5344CB8AC3E}">
        <p14:creationId xmlns:p14="http://schemas.microsoft.com/office/powerpoint/2010/main" val="4191728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64DAA-3993-4EB6-96B9-EA2114DA5D0B}" type="slidenum">
              <a:rPr lang="en-US" smtClean="0"/>
              <a:pPr/>
              <a:t>32</a:t>
            </a:fld>
            <a:endParaRPr lang="en-US"/>
          </a:p>
        </p:txBody>
      </p:sp>
    </p:spTree>
    <p:extLst>
      <p:ext uri="{BB962C8B-B14F-4D97-AF65-F5344CB8AC3E}">
        <p14:creationId xmlns:p14="http://schemas.microsoft.com/office/powerpoint/2010/main" val="667986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E102D95-0398-409E-B593-EE7790EA1BAB}" type="datetime1">
              <a:rPr lang="en-US" smtClean="0"/>
              <a:pPr/>
              <a:t>3/19/2021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A73D52B-895E-4FF2-8B73-FB97EA9B8B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1F8948-3155-4B42-90E1-0A64648C3F75}" type="datetime1">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D00144-BACF-432E-B181-E9061D8C6AC1}" type="datetime1">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A1F6F09-4023-48DA-BA0B-DC512F030601}" type="datetime1">
              <a:rPr lang="en-US" smtClean="0"/>
              <a:pPr/>
              <a:t>3/19/2021</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966B705-161F-47E5-BBF4-1F45A825D010}" type="datetime1">
              <a:rPr lang="en-US" smtClean="0"/>
              <a:pPr/>
              <a:t>3/19/2021</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A73D52B-895E-4FF2-8B73-FB97EA9B8B9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77EA48B-9C78-4DDC-9D27-7E24CFBC3F09}" type="datetime1">
              <a:rPr lang="en-US" smtClean="0"/>
              <a:pPr/>
              <a:t>3/19/2021</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C7EE8DA-B3E4-4D1A-A69C-66FF38D7500B}" type="datetime1">
              <a:rPr lang="en-US" smtClean="0"/>
              <a:pPr/>
              <a:t>3/19/2021</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4523C58C-9B0E-4C6D-84C1-76F3CBC8C434}" type="datetime1">
              <a:rPr lang="en-US" smtClean="0"/>
              <a:pPr/>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BEBC03E-46F8-4AE7-8C16-4C00396D3BE3}" type="datetime1">
              <a:rPr lang="en-US" smtClean="0"/>
              <a:pPr/>
              <a:t>3/19/2021</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3B74D2B-0898-4F8C-B62B-A984E8F2A46A}" type="datetime1">
              <a:rPr lang="en-US" smtClean="0"/>
              <a:pPr/>
              <a:t>3/19/2021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A91FD80-3D59-412D-B188-FD95992FCEDC}" type="datetime1">
              <a:rPr lang="en-US" smtClean="0"/>
              <a:pPr/>
              <a:t>3/19/2021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85C5CE-8601-4ED7-9B03-63572BB07F17}" type="datetime1">
              <a:rPr lang="en-US" smtClean="0"/>
              <a:pPr/>
              <a:t>3/19/2021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A73D52B-895E-4FF2-8B73-FB97EA9B8B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8686800" cy="2819400"/>
          </a:xfrm>
        </p:spPr>
        <p:txBody>
          <a:bodyPr>
            <a:normAutofit/>
          </a:bodyPr>
          <a:lstStyle/>
          <a:p>
            <a:pPr algn="ctr"/>
            <a:r>
              <a:rPr lang="en-US" b="1" dirty="0">
                <a:solidFill>
                  <a:schemeClr val="accent1">
                    <a:lumMod val="60000"/>
                    <a:lumOff val="40000"/>
                  </a:schemeClr>
                </a:solidFill>
                <a:effectLst/>
                <a:latin typeface="Georgia" pitchFamily="18" charset="0"/>
              </a:rPr>
              <a:t>Procedures for Hiring Temporary </a:t>
            </a:r>
            <a:br>
              <a:rPr lang="en-US" b="1" dirty="0">
                <a:solidFill>
                  <a:schemeClr val="accent1">
                    <a:lumMod val="60000"/>
                    <a:lumOff val="40000"/>
                  </a:schemeClr>
                </a:solidFill>
                <a:effectLst/>
                <a:latin typeface="Georgia" pitchFamily="18" charset="0"/>
              </a:rPr>
            </a:br>
            <a:r>
              <a:rPr lang="en-US" b="1" dirty="0">
                <a:solidFill>
                  <a:schemeClr val="accent1">
                    <a:lumMod val="60000"/>
                    <a:lumOff val="40000"/>
                  </a:schemeClr>
                </a:solidFill>
                <a:effectLst/>
                <a:latin typeface="Georgia" pitchFamily="18" charset="0"/>
              </a:rPr>
              <a:t>Visiting  Scholars and Students</a:t>
            </a:r>
            <a:endParaRPr lang="en-US" b="1" dirty="0">
              <a:solidFill>
                <a:schemeClr val="accent1">
                  <a:lumMod val="60000"/>
                  <a:lumOff val="40000"/>
                </a:schemeClr>
              </a:solidFill>
              <a:effectLst/>
            </a:endParaRPr>
          </a:p>
        </p:txBody>
      </p:sp>
      <p:sp>
        <p:nvSpPr>
          <p:cNvPr id="3" name="Subtitle 2"/>
          <p:cNvSpPr>
            <a:spLocks noGrp="1"/>
          </p:cNvSpPr>
          <p:nvPr>
            <p:ph type="subTitle" idx="1"/>
          </p:nvPr>
        </p:nvSpPr>
        <p:spPr>
          <a:xfrm>
            <a:off x="609600" y="4103716"/>
            <a:ext cx="7162800" cy="1066800"/>
          </a:xfrm>
        </p:spPr>
        <p:txBody>
          <a:bodyPr>
            <a:noAutofit/>
          </a:bodyPr>
          <a:lstStyle/>
          <a:p>
            <a:pPr algn="l"/>
            <a:r>
              <a:rPr lang="en-US" sz="2800" b="1" dirty="0">
                <a:solidFill>
                  <a:schemeClr val="tx1"/>
                </a:solidFill>
                <a:latin typeface="Georgia" pitchFamily="18" charset="0"/>
              </a:rPr>
              <a:t>Office of Postdoctoral Affairs</a:t>
            </a:r>
          </a:p>
          <a:p>
            <a:pPr algn="l"/>
            <a:r>
              <a:rPr lang="en-US" sz="2800" b="1" dirty="0">
                <a:solidFill>
                  <a:schemeClr val="tx1"/>
                </a:solidFill>
                <a:latin typeface="Georgia" pitchFamily="18" charset="0"/>
              </a:rPr>
              <a:t>Temple University Graduate School</a:t>
            </a:r>
          </a:p>
        </p:txBody>
      </p:sp>
      <p:sp>
        <p:nvSpPr>
          <p:cNvPr id="7" name="Slide Number Placeholder 6"/>
          <p:cNvSpPr>
            <a:spLocks noGrp="1"/>
          </p:cNvSpPr>
          <p:nvPr>
            <p:ph type="sldNum" sz="quarter" idx="12"/>
          </p:nvPr>
        </p:nvSpPr>
        <p:spPr>
          <a:xfrm>
            <a:off x="8641080" y="6492875"/>
            <a:ext cx="502920" cy="365125"/>
          </a:xfrm>
        </p:spPr>
        <p:txBody>
          <a:bodyPr/>
          <a:lstStyle/>
          <a:p>
            <a:fld id="{BA73D52B-895E-4FF2-8B73-FB97EA9B8B9A}" type="slidenum">
              <a:rPr lang="en-US" sz="1000" smtClean="0">
                <a:latin typeface="Arial" pitchFamily="34" charset="0"/>
                <a:cs typeface="Arial" pitchFamily="34" charset="0"/>
              </a:rPr>
              <a:pPr/>
              <a:t>1</a:t>
            </a:fld>
            <a:endParaRPr lang="en-US" sz="1000" dirty="0">
              <a:latin typeface="Arial" pitchFamily="34" charset="0"/>
              <a:cs typeface="Arial" pitchFamily="34" charset="0"/>
            </a:endParaRPr>
          </a:p>
        </p:txBody>
      </p:sp>
      <p:pic>
        <p:nvPicPr>
          <p:cNvPr id="8" name="Picture 7">
            <a:extLst>
              <a:ext uri="{FF2B5EF4-FFF2-40B4-BE49-F238E27FC236}">
                <a16:creationId xmlns:a16="http://schemas.microsoft.com/office/drawing/2014/main" id="{258FD77E-2361-40BB-AF18-C44F140E1438}"/>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a:solidFill>
                  <a:schemeClr val="accent1">
                    <a:lumMod val="60000"/>
                    <a:lumOff val="40000"/>
                  </a:schemeClr>
                </a:solidFill>
                <a:latin typeface="Georgia" pitchFamily="18" charset="0"/>
              </a:rPr>
              <a:t>Length of Appointment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79"/>
            <a:ext cx="8229600" cy="4915593"/>
          </a:xfrm>
        </p:spPr>
        <p:txBody>
          <a:bodyPr>
            <a:normAutofit fontScale="62500" lnSpcReduction="20000"/>
          </a:bodyPr>
          <a:lstStyle/>
          <a:p>
            <a:pPr lvl="0">
              <a:buClr>
                <a:schemeClr val="accent1">
                  <a:lumMod val="60000"/>
                  <a:lumOff val="40000"/>
                </a:schemeClr>
              </a:buClr>
              <a:buFont typeface="Wingdings" pitchFamily="2" charset="2"/>
              <a:buChar char="Ø"/>
            </a:pPr>
            <a:r>
              <a:rPr lang="en-US" sz="3200" dirty="0">
                <a:latin typeface="Georgia" pitchFamily="18" charset="0"/>
              </a:rPr>
              <a:t>The Visiting Research Scholar (VRS) is appointed for </a:t>
            </a:r>
            <a:r>
              <a:rPr lang="en-US" sz="3200" b="1" dirty="0">
                <a:latin typeface="Georgia" pitchFamily="18" charset="0"/>
              </a:rPr>
              <a:t>one year or less</a:t>
            </a:r>
            <a:r>
              <a:rPr lang="en-US" sz="3200" dirty="0">
                <a:latin typeface="Georgia" pitchFamily="18" charset="0"/>
              </a:rPr>
              <a:t>, with each appointment ranging from one month to one year.</a:t>
            </a:r>
          </a:p>
          <a:p>
            <a:pPr lvl="1">
              <a:buClr>
                <a:schemeClr val="accent1">
                  <a:lumMod val="60000"/>
                  <a:lumOff val="40000"/>
                </a:schemeClr>
              </a:buClr>
              <a:buFont typeface="Arial" panose="020B0604020202020204" pitchFamily="34" charset="0"/>
              <a:buChar char="•"/>
            </a:pPr>
            <a:r>
              <a:rPr lang="en-US" dirty="0">
                <a:latin typeface="Georgia" pitchFamily="18" charset="0"/>
              </a:rPr>
              <a:t>The VRS may </a:t>
            </a:r>
            <a:r>
              <a:rPr lang="en-US" b="1" dirty="0">
                <a:latin typeface="Georgia" pitchFamily="18" charset="0"/>
              </a:rPr>
              <a:t>not</a:t>
            </a:r>
            <a:r>
              <a:rPr lang="en-US" dirty="0">
                <a:latin typeface="Georgia" pitchFamily="18" charset="0"/>
              </a:rPr>
              <a:t> receive a Postdoctoral Fellow appointment following completion of the VRS experience.</a:t>
            </a:r>
          </a:p>
          <a:p>
            <a:pPr lvl="0">
              <a:buClr>
                <a:schemeClr val="accent1">
                  <a:lumMod val="60000"/>
                  <a:lumOff val="40000"/>
                </a:schemeClr>
              </a:buClr>
              <a:buFont typeface="Wingdings" pitchFamily="2" charset="2"/>
              <a:buChar char="Ø"/>
            </a:pPr>
            <a:r>
              <a:rPr lang="en-US" sz="3200" dirty="0">
                <a:latin typeface="Georgia" pitchFamily="18" charset="0"/>
              </a:rPr>
              <a:t>The Visiting Research Scholar in Residence (VRSR) is appointed for </a:t>
            </a:r>
            <a:r>
              <a:rPr lang="en-US" sz="3200" b="1" dirty="0">
                <a:latin typeface="Georgia" pitchFamily="18" charset="0"/>
              </a:rPr>
              <a:t>up to two years</a:t>
            </a:r>
            <a:r>
              <a:rPr lang="en-US" sz="3200" dirty="0">
                <a:latin typeface="Georgia" pitchFamily="18" charset="0"/>
              </a:rPr>
              <a:t>, with each appointment ranging from one month to one year.</a:t>
            </a:r>
          </a:p>
          <a:p>
            <a:pPr lvl="1">
              <a:buClr>
                <a:schemeClr val="accent1">
                  <a:lumMod val="60000"/>
                  <a:lumOff val="40000"/>
                </a:schemeClr>
              </a:buClr>
              <a:buFont typeface="Arial" panose="020B0604020202020204" pitchFamily="34" charset="0"/>
              <a:buChar char="•"/>
            </a:pPr>
            <a:r>
              <a:rPr lang="en-US" dirty="0">
                <a:latin typeface="Georgia" pitchFamily="18" charset="0"/>
              </a:rPr>
              <a:t>If the individual has at least two years of research experience upon completion of the VRSR experience, s/he may receive a Postdoctoral Fellow Research Associate (PFRA) appointment.</a:t>
            </a:r>
          </a:p>
          <a:p>
            <a:pPr lvl="1">
              <a:buClr>
                <a:schemeClr val="accent1">
                  <a:lumMod val="60000"/>
                  <a:lumOff val="40000"/>
                </a:schemeClr>
              </a:buClr>
              <a:buFont typeface="Arial" panose="020B0604020202020204" pitchFamily="34" charset="0"/>
              <a:buChar char="•"/>
            </a:pPr>
            <a:r>
              <a:rPr lang="en-US" dirty="0">
                <a:latin typeface="Georgia" pitchFamily="18" charset="0"/>
              </a:rPr>
              <a:t>As a PFRA, the individual must hold an H-1B visa.</a:t>
            </a:r>
          </a:p>
          <a:p>
            <a:pPr lvl="1">
              <a:buClr>
                <a:schemeClr val="accent1">
                  <a:lumMod val="60000"/>
                  <a:lumOff val="40000"/>
                </a:schemeClr>
              </a:buClr>
              <a:buFont typeface="Arial" panose="020B0604020202020204" pitchFamily="34" charset="0"/>
              <a:buChar char="•"/>
            </a:pPr>
            <a:r>
              <a:rPr lang="en-US" dirty="0">
                <a:latin typeface="Georgia" pitchFamily="18" charset="0"/>
              </a:rPr>
              <a:t>Years of experience are determined by the graduation date for the first-professional degree, length of VRSR appointment, and previous research experience.</a:t>
            </a:r>
          </a:p>
          <a:p>
            <a:pPr lvl="1">
              <a:buClr>
                <a:schemeClr val="accent1">
                  <a:lumMod val="60000"/>
                  <a:lumOff val="40000"/>
                </a:schemeClr>
              </a:buClr>
              <a:buFont typeface="Arial" panose="020B0604020202020204" pitchFamily="34" charset="0"/>
              <a:buChar char="•"/>
            </a:pPr>
            <a:r>
              <a:rPr lang="en-US" dirty="0">
                <a:latin typeface="Georgia" pitchFamily="18" charset="0"/>
              </a:rPr>
              <a:t>The combined appointments for the VRSR and PFRA at Temple University cannot exceed five years.</a:t>
            </a:r>
          </a:p>
          <a:p>
            <a:pPr lvl="0">
              <a:buClr>
                <a:schemeClr val="accent1">
                  <a:lumMod val="60000"/>
                  <a:lumOff val="40000"/>
                </a:schemeClr>
              </a:buClr>
              <a:buFont typeface="Wingdings" pitchFamily="2" charset="2"/>
              <a:buChar char="Ø"/>
            </a:pPr>
            <a:r>
              <a:rPr lang="en-US" sz="3200" dirty="0">
                <a:latin typeface="Georgia" pitchFamily="18" charset="0"/>
              </a:rPr>
              <a:t>The Visiting Graduate Student Scholar (VGSS) is appointed for </a:t>
            </a:r>
            <a:r>
              <a:rPr lang="en-US" sz="3200" b="1" dirty="0">
                <a:latin typeface="Georgia" pitchFamily="18" charset="0"/>
              </a:rPr>
              <a:t>up to two years</a:t>
            </a:r>
            <a:r>
              <a:rPr lang="en-US" sz="3200" dirty="0">
                <a:latin typeface="Georgia" pitchFamily="18" charset="0"/>
              </a:rPr>
              <a:t>, with each appointment ranging from one month to one year.</a:t>
            </a:r>
            <a:endParaRPr lang="en-US" sz="3200" dirty="0"/>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10</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62555E74-00CE-4EDE-8A1A-D7769823DB36}"/>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a:solidFill>
                  <a:schemeClr val="accent1">
                    <a:lumMod val="60000"/>
                    <a:lumOff val="40000"/>
                  </a:schemeClr>
                </a:solidFill>
                <a:latin typeface="Georgia" pitchFamily="18" charset="0"/>
              </a:rPr>
              <a:t>Reappointment Procedures</a:t>
            </a: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dirty="0">
                <a:latin typeface="Georgia" pitchFamily="18" charset="0"/>
              </a:rPr>
              <a:t>To avoid delay, the VRS, VRSR, and VGSS is to be presented with a reappointment letter at least two months prior to the end date of the original appointment.</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11</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79268696-06D5-42DD-9AE4-674B8C0D69CF}"/>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Termination of the Temporary Visiting Scholar/Student</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554480"/>
            <a:ext cx="8183880" cy="4831080"/>
          </a:xfrm>
        </p:spPr>
        <p:txBody>
          <a:bodyPr>
            <a:normAutofit fontScale="62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3800" dirty="0">
                <a:latin typeface="Georgia" pitchFamily="18" charset="0"/>
              </a:rPr>
              <a:t>If the </a:t>
            </a:r>
            <a:r>
              <a:rPr lang="en-US" sz="4000" dirty="0">
                <a:latin typeface="Georgia" pitchFamily="18" charset="0"/>
              </a:rPr>
              <a:t>VRS, VRSR, or VGSS </a:t>
            </a:r>
            <a:r>
              <a:rPr lang="en-US" sz="3800" dirty="0">
                <a:latin typeface="Georgia" pitchFamily="18" charset="0"/>
              </a:rPr>
              <a:t>is not performing up to standard, the faculty mentor/PI must take the following steps prior to termination:</a:t>
            </a:r>
          </a:p>
          <a:p>
            <a:pPr lvl="1" hangingPunct="0">
              <a:lnSpc>
                <a:spcPct val="120000"/>
              </a:lnSpc>
              <a:buClr>
                <a:srgbClr val="FFCB25"/>
              </a:buClr>
              <a:buFont typeface="Arial" pitchFamily="34" charset="0"/>
              <a:buChar char="•"/>
            </a:pPr>
            <a:r>
              <a:rPr lang="en-US" sz="3200" dirty="0">
                <a:latin typeface="Georgia" pitchFamily="18" charset="0"/>
              </a:rPr>
              <a:t>Provide the VRS/VRSR/VGSS with a list of goals and objectives for the research project or scholarly work.</a:t>
            </a:r>
          </a:p>
          <a:p>
            <a:pPr lvl="1" hangingPunct="0">
              <a:lnSpc>
                <a:spcPct val="120000"/>
              </a:lnSpc>
              <a:buClr>
                <a:srgbClr val="FFCB25"/>
              </a:buClr>
              <a:buFont typeface="Arial" pitchFamily="34" charset="0"/>
              <a:buChar char="•"/>
            </a:pPr>
            <a:r>
              <a:rPr lang="en-US" sz="3200" dirty="0">
                <a:latin typeface="Georgia" pitchFamily="18" charset="0"/>
              </a:rPr>
              <a:t>Discuss concerns regarding the VRS’s/VRSR’s/VGSS’s progress and performance during regularly scheduled meetings.</a:t>
            </a:r>
          </a:p>
          <a:p>
            <a:pPr lvl="1" hangingPunct="0">
              <a:lnSpc>
                <a:spcPct val="120000"/>
              </a:lnSpc>
              <a:buClr>
                <a:srgbClr val="FFCB25"/>
              </a:buClr>
              <a:buFont typeface="Arial" pitchFamily="34" charset="0"/>
              <a:buChar char="•"/>
            </a:pPr>
            <a:r>
              <a:rPr lang="en-US" sz="3200" dirty="0">
                <a:latin typeface="Georgia" pitchFamily="18" charset="0"/>
              </a:rPr>
              <a:t>Reassess the VRS’s/VRSR’s/VGSS’s performance on the research project or scholarly work.</a:t>
            </a:r>
          </a:p>
          <a:p>
            <a:pPr lvl="1" hangingPunct="0">
              <a:lnSpc>
                <a:spcPct val="120000"/>
              </a:lnSpc>
              <a:buClr>
                <a:srgbClr val="FFCB25"/>
              </a:buClr>
              <a:buFont typeface="Arial" pitchFamily="34" charset="0"/>
              <a:buChar char="•"/>
            </a:pPr>
            <a:r>
              <a:rPr lang="en-US" sz="3200" dirty="0">
                <a:latin typeface="Georgia" pitchFamily="18" charset="0"/>
              </a:rPr>
              <a:t>Inform in writing the VRS/VRSR/VGSS who continues to fall below expectations that s/he has a minimum of 30 days from the date of the letter to improve and meet performance expectations.</a:t>
            </a:r>
          </a:p>
        </p:txBody>
      </p:sp>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12</a:t>
            </a:fld>
            <a:endParaRPr lang="en-US" sz="1000" dirty="0">
              <a:solidFill>
                <a:schemeClr val="accent1">
                  <a:lumMod val="60000"/>
                  <a:lumOff val="40000"/>
                </a:scheme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FE9418F3-1F35-483A-A4D1-CA7F9B4BEFDA}"/>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a:solidFill>
                  <a:schemeClr val="accent1">
                    <a:lumMod val="60000"/>
                    <a:lumOff val="40000"/>
                  </a:schemeClr>
                </a:solidFill>
                <a:latin typeface="Georgia" pitchFamily="18" charset="0"/>
              </a:rPr>
              <a:t>Departmental Termination of the Temporary Visiting Scholar/Student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382000" cy="4831080"/>
          </a:xfrm>
        </p:spPr>
        <p:txBody>
          <a:bodyPr>
            <a:normAutofit fontScale="47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4500" dirty="0">
                <a:latin typeface="Georgia" pitchFamily="18" charset="0"/>
              </a:rPr>
              <a:t>If the </a:t>
            </a:r>
            <a:r>
              <a:rPr lang="en-US" sz="4800" dirty="0">
                <a:latin typeface="Georgia" pitchFamily="18" charset="0"/>
              </a:rPr>
              <a:t>VRS/VRSR/VGSS </a:t>
            </a:r>
            <a:r>
              <a:rPr lang="en-US" sz="4500" dirty="0">
                <a:latin typeface="Georgia" pitchFamily="18" charset="0"/>
              </a:rPr>
              <a:t>will not be reappointed, notice of termination should be provided to the individual at least one month prior to the end date of the original appointment.</a:t>
            </a:r>
          </a:p>
          <a:p>
            <a:pPr>
              <a:lnSpc>
                <a:spcPct val="120000"/>
              </a:lnSpc>
              <a:spcBef>
                <a:spcPts val="450"/>
              </a:spcBef>
              <a:buClr>
                <a:schemeClr val="accent1">
                  <a:lumMod val="60000"/>
                  <a:lumOff val="40000"/>
                </a:schemeClr>
              </a:buClr>
              <a:buFont typeface="Wingdings" pitchFamily="2" charset="2"/>
              <a:buChar char="Ø"/>
            </a:pPr>
            <a:r>
              <a:rPr lang="en-US" sz="4500" dirty="0">
                <a:latin typeface="Georgia" pitchFamily="18" charset="0"/>
              </a:rPr>
              <a:t>Business Manager emails the termination documents to:</a:t>
            </a:r>
          </a:p>
          <a:p>
            <a:pPr lvl="1" indent="-274320">
              <a:lnSpc>
                <a:spcPct val="120000"/>
              </a:lnSpc>
              <a:spcBef>
                <a:spcPts val="450"/>
              </a:spcBef>
              <a:buClr>
                <a:schemeClr val="accent1">
                  <a:lumMod val="60000"/>
                  <a:lumOff val="40000"/>
                </a:schemeClr>
              </a:buClr>
              <a:buFont typeface="Arial" pitchFamily="34" charset="0"/>
              <a:buChar char="•"/>
            </a:pPr>
            <a:r>
              <a:rPr lang="en-US" sz="3400" dirty="0">
                <a:latin typeface="Georgia" pitchFamily="18" charset="0"/>
              </a:rPr>
              <a:t>Keri </a:t>
            </a:r>
            <a:r>
              <a:rPr lang="en-US" sz="3400" dirty="0" err="1">
                <a:latin typeface="Georgia" pitchFamily="18" charset="0"/>
              </a:rPr>
              <a:t>Nusslein</a:t>
            </a:r>
            <a:r>
              <a:rPr lang="en-US" sz="3400" dirty="0">
                <a:latin typeface="Georgia" pitchFamily="18" charset="0"/>
              </a:rPr>
              <a:t>, Administrative Specialist, HR Labor Relations</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a:solidFill>
                  <a:schemeClr val="accent1">
                    <a:lumMod val="60000"/>
                    <a:lumOff val="40000"/>
                  </a:schemeClr>
                </a:solidFill>
                <a:latin typeface="Georgia" pitchFamily="18" charset="0"/>
              </a:rPr>
              <a:t>keri.nusslein@temple.edu</a:t>
            </a:r>
            <a:endParaRPr lang="en-US" sz="2900" u="sng" dirty="0">
              <a:solidFill>
                <a:schemeClr val="accent1">
                  <a:lumMod val="60000"/>
                  <a:lumOff val="40000"/>
                </a:schemeClr>
              </a:solidFill>
              <a:latin typeface="Georgia" pitchFamily="18" charset="0"/>
              <a:hlinkClick r:id="rId2"/>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a:latin typeface="Georgia" pitchFamily="18" charset="0"/>
              </a:rPr>
              <a:t>215-926-2290</a:t>
            </a:r>
          </a:p>
          <a:p>
            <a:pPr lvl="1" indent="-274320">
              <a:lnSpc>
                <a:spcPct val="120000"/>
              </a:lnSpc>
              <a:spcBef>
                <a:spcPts val="450"/>
              </a:spcBef>
              <a:buClr>
                <a:schemeClr val="accent1">
                  <a:lumMod val="60000"/>
                  <a:lumOff val="40000"/>
                </a:schemeClr>
              </a:buClr>
              <a:buFont typeface="Arial" pitchFamily="34" charset="0"/>
              <a:buChar char="•"/>
            </a:pPr>
            <a:r>
              <a:rPr lang="en-US" sz="3400" dirty="0">
                <a:latin typeface="Georgia" pitchFamily="18" charset="0"/>
              </a:rPr>
              <a:t>Nina Marie Campellone, Project Manager, Office of Postdoctoral Affairs</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a:solidFill>
                  <a:schemeClr val="accent1">
                    <a:lumMod val="60000"/>
                    <a:lumOff val="40000"/>
                  </a:schemeClr>
                </a:solidFill>
                <a:latin typeface="Georgia" pitchFamily="18" charset="0"/>
              </a:rPr>
              <a:t>campello@temple.edu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a:latin typeface="Georgia" pitchFamily="18" charset="0"/>
              </a:rPr>
              <a:t>215-204-6587</a:t>
            </a:r>
          </a:p>
          <a:p>
            <a:pPr>
              <a:lnSpc>
                <a:spcPct val="120000"/>
              </a:lnSpc>
              <a:spcBef>
                <a:spcPts val="450"/>
              </a:spcBef>
              <a:buClr>
                <a:schemeClr val="accent1">
                  <a:lumMod val="60000"/>
                  <a:lumOff val="40000"/>
                </a:schemeClr>
              </a:buClr>
              <a:buFont typeface="Wingdings" pitchFamily="2" charset="2"/>
              <a:buChar char="Ø"/>
            </a:pPr>
            <a:r>
              <a:rPr lang="en-US" sz="4500" dirty="0">
                <a:latin typeface="Georgia" pitchFamily="18" charset="0"/>
              </a:rPr>
              <a:t>If the individual is a non-immigrant, the Business Manager also emails the termination documents to the Office of International Student and Scholar Services:</a:t>
            </a:r>
            <a:endParaRPr lang="en-US" sz="4500" b="1" u="sng" dirty="0">
              <a:latin typeface="Georgia" pitchFamily="18" charset="0"/>
            </a:endParaRPr>
          </a:p>
          <a:p>
            <a:pPr lvl="1" indent="-274320">
              <a:lnSpc>
                <a:spcPct val="120000"/>
              </a:lnSpc>
              <a:spcBef>
                <a:spcPts val="450"/>
              </a:spcBef>
              <a:buClr>
                <a:schemeClr val="accent1">
                  <a:lumMod val="60000"/>
                  <a:lumOff val="40000"/>
                </a:schemeClr>
              </a:buClr>
              <a:buFont typeface="Arial" pitchFamily="34" charset="0"/>
              <a:buChar char="•"/>
            </a:pPr>
            <a:r>
              <a:rPr lang="en-US" sz="3400" dirty="0">
                <a:latin typeface="Georgia" pitchFamily="18" charset="0"/>
              </a:rPr>
              <a:t>Sarah </a:t>
            </a:r>
            <a:r>
              <a:rPr lang="en-US" sz="3400" dirty="0" err="1">
                <a:latin typeface="Georgia" pitchFamily="18" charset="0"/>
              </a:rPr>
              <a:t>Froberg</a:t>
            </a:r>
            <a:r>
              <a:rPr lang="en-US" sz="3400" dirty="0">
                <a:latin typeface="Georgia" pitchFamily="18" charset="0"/>
              </a:rPr>
              <a:t>, Immigration Services Specialist</a:t>
            </a:r>
            <a:endParaRPr lang="en-US" sz="3400" b="1" dirty="0">
              <a:latin typeface="Georgia" pitchFamily="18" charset="0"/>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a:solidFill>
                  <a:schemeClr val="accent1">
                    <a:lumMod val="60000"/>
                    <a:lumOff val="40000"/>
                  </a:schemeClr>
                </a:solidFill>
                <a:latin typeface="Georgia" pitchFamily="18" charset="0"/>
              </a:rPr>
              <a:t>sarah.froberg@temple.edu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a:latin typeface="Georgia" pitchFamily="18" charset="0"/>
              </a:rPr>
              <a:t>215-204-7708</a:t>
            </a:r>
            <a:endParaRPr lang="en-US" sz="2900" b="1" u="sng" dirty="0">
              <a:latin typeface="Georgia" pitchFamily="18" charset="0"/>
            </a:endParaRPr>
          </a:p>
        </p:txBody>
      </p:sp>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13</a:t>
            </a:fld>
            <a:endParaRPr lang="en-US" sz="1000" dirty="0">
              <a:solidFill>
                <a:schemeClr val="accent1">
                  <a:lumMod val="60000"/>
                  <a:lumOff val="40000"/>
                </a:scheme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597AC726-CA72-469C-8BE2-632687B62FF9}"/>
              </a:ext>
            </a:extLst>
          </p:cNvPr>
          <p:cNvPicPr/>
          <p:nvPr/>
        </p:nvPicPr>
        <p:blipFill rotWithShape="1">
          <a:blip r:embed="rId3"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a:solidFill>
                  <a:schemeClr val="accent1">
                    <a:lumMod val="60000"/>
                    <a:lumOff val="40000"/>
                  </a:schemeClr>
                </a:solidFill>
                <a:latin typeface="Georgia" pitchFamily="18" charset="0"/>
              </a:rPr>
              <a:t>Salary Stipend</a:t>
            </a:r>
          </a:p>
        </p:txBody>
      </p:sp>
      <p:sp>
        <p:nvSpPr>
          <p:cNvPr id="2" name="Content Placeholder 1"/>
          <p:cNvSpPr>
            <a:spLocks noGrp="1"/>
          </p:cNvSpPr>
          <p:nvPr>
            <p:ph idx="1"/>
          </p:nvPr>
        </p:nvSpPr>
        <p:spPr>
          <a:xfrm>
            <a:off x="457200" y="1554480"/>
            <a:ext cx="8183880" cy="4312920"/>
          </a:xfrm>
        </p:spPr>
        <p:txBody>
          <a:bodyPr>
            <a:noAutofit/>
          </a:bodyPr>
          <a:lstStyle/>
          <a:p>
            <a:pPr>
              <a:spcBef>
                <a:spcPts val="450"/>
              </a:spcBef>
              <a:buClr>
                <a:schemeClr val="accent1">
                  <a:lumMod val="60000"/>
                  <a:lumOff val="40000"/>
                </a:schemeClr>
              </a:buClr>
              <a:buFont typeface="Wingdings" pitchFamily="2" charset="2"/>
              <a:buChar char="Ø"/>
            </a:pPr>
            <a:r>
              <a:rPr lang="en-US" sz="2400" dirty="0">
                <a:latin typeface="Georgia" pitchFamily="18" charset="0"/>
              </a:rPr>
              <a:t>The minimum stipend is $24,000 annually:</a:t>
            </a:r>
          </a:p>
          <a:p>
            <a:pPr lvl="1">
              <a:spcBef>
                <a:spcPts val="450"/>
              </a:spcBef>
              <a:buClr>
                <a:schemeClr val="accent1">
                  <a:lumMod val="60000"/>
                  <a:lumOff val="40000"/>
                </a:schemeClr>
              </a:buClr>
              <a:buFont typeface="Arial" panose="020B0604020202020204" pitchFamily="34" charset="0"/>
              <a:buChar char="•"/>
            </a:pPr>
            <a:r>
              <a:rPr lang="en-US" sz="2000" dirty="0">
                <a:latin typeface="Georgia" pitchFamily="18" charset="0"/>
              </a:rPr>
              <a:t>The VRS receives funding from the home institution, a government scholarship, and/or personal finances. </a:t>
            </a:r>
            <a:r>
              <a:rPr lang="en-US" sz="2000" b="1" dirty="0">
                <a:latin typeface="Georgia" pitchFamily="18" charset="0"/>
              </a:rPr>
              <a:t>No funding from Temple University is permitted.</a:t>
            </a:r>
          </a:p>
          <a:p>
            <a:pPr lvl="1">
              <a:spcBef>
                <a:spcPts val="450"/>
              </a:spcBef>
              <a:buClr>
                <a:schemeClr val="accent1">
                  <a:lumMod val="60000"/>
                  <a:lumOff val="40000"/>
                </a:schemeClr>
              </a:buClr>
              <a:buFont typeface="Arial" panose="020B0604020202020204" pitchFamily="34" charset="0"/>
              <a:buChar char="•"/>
            </a:pPr>
            <a:r>
              <a:rPr lang="en-US" sz="2000" dirty="0">
                <a:latin typeface="Georgia" pitchFamily="18" charset="0"/>
              </a:rPr>
              <a:t>The VRSR receives funding from the government or an institutional scholarship. </a:t>
            </a:r>
            <a:r>
              <a:rPr lang="en-US" sz="2000" b="1" dirty="0">
                <a:latin typeface="Georgia" pitchFamily="18" charset="0"/>
              </a:rPr>
              <a:t>A stipend from Temple University may be awarded</a:t>
            </a:r>
            <a:r>
              <a:rPr lang="en-US" sz="2000" dirty="0">
                <a:latin typeface="Georgia" pitchFamily="18" charset="0"/>
              </a:rPr>
              <a:t> beyond the $24,000 in government/scholarship funding. </a:t>
            </a:r>
            <a:r>
              <a:rPr lang="en-US" sz="2000" b="1" dirty="0">
                <a:latin typeface="Georgia" pitchFamily="18" charset="0"/>
              </a:rPr>
              <a:t>No personal funding is permitted.</a:t>
            </a:r>
          </a:p>
          <a:p>
            <a:pPr lvl="1">
              <a:spcBef>
                <a:spcPts val="450"/>
              </a:spcBef>
              <a:buClr>
                <a:schemeClr val="accent1">
                  <a:lumMod val="60000"/>
                  <a:lumOff val="40000"/>
                </a:schemeClr>
              </a:buClr>
              <a:buFont typeface="Arial" panose="020B0604020202020204" pitchFamily="34" charset="0"/>
              <a:buChar char="•"/>
            </a:pPr>
            <a:r>
              <a:rPr lang="en-US" sz="2000" dirty="0">
                <a:latin typeface="Georgia" pitchFamily="18" charset="0"/>
              </a:rPr>
              <a:t>The VGSS receives funding from the home institution, a scholarship, and/or personal finances. </a:t>
            </a:r>
            <a:r>
              <a:rPr lang="en-US" sz="2000" b="1" dirty="0">
                <a:latin typeface="Georgia" pitchFamily="18" charset="0"/>
              </a:rPr>
              <a:t>A stipend from Temple University may be provided.</a:t>
            </a:r>
            <a:endParaRPr lang="en-US" sz="2400"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14</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DD8E30B7-F2B7-4CD7-B30F-D138033396BC}"/>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Procedures for Hiring a Temporary Visiting Scholar/Student</a:t>
            </a:r>
          </a:p>
        </p:txBody>
      </p:sp>
      <p:sp>
        <p:nvSpPr>
          <p:cNvPr id="2" name="Content Placeholder 1"/>
          <p:cNvSpPr>
            <a:spLocks noGrp="1"/>
          </p:cNvSpPr>
          <p:nvPr>
            <p:ph idx="1"/>
          </p:nvPr>
        </p:nvSpPr>
        <p:spPr>
          <a:xfrm>
            <a:off x="457200" y="1645920"/>
            <a:ext cx="8382000" cy="3383280"/>
          </a:xfrm>
        </p:spPr>
        <p:txBody>
          <a:bodyPr>
            <a:noAutofit/>
          </a:bodyPr>
          <a:lstStyle/>
          <a:p>
            <a:pPr lvl="0">
              <a:spcBef>
                <a:spcPts val="450"/>
              </a:spcBef>
              <a:buClr>
                <a:schemeClr val="accent1">
                  <a:lumMod val="60000"/>
                  <a:lumOff val="40000"/>
                </a:schemeClr>
              </a:buClr>
              <a:buFont typeface="Wingdings" pitchFamily="2" charset="2"/>
              <a:buChar char="Ø"/>
            </a:pPr>
            <a:r>
              <a:rPr lang="en-US" sz="2400" dirty="0">
                <a:latin typeface="Georgia" pitchFamily="18" charset="0"/>
              </a:rPr>
              <a:t>Business Manager must provide:</a:t>
            </a:r>
          </a:p>
          <a:p>
            <a:pPr lvl="1" indent="-274320">
              <a:spcBef>
                <a:spcPts val="450"/>
              </a:spcBef>
              <a:buClr>
                <a:schemeClr val="accent1">
                  <a:lumMod val="60000"/>
                  <a:lumOff val="40000"/>
                </a:schemeClr>
              </a:buClr>
              <a:buFont typeface="Arial" pitchFamily="34" charset="0"/>
              <a:buChar char="•"/>
            </a:pPr>
            <a:r>
              <a:rPr lang="en-US" sz="2000" dirty="0">
                <a:latin typeface="Georgia" pitchFamily="18" charset="0"/>
              </a:rPr>
              <a:t>VRS/VRSR/VGSS appointment letter*</a:t>
            </a:r>
            <a:endParaRPr lang="en-US" sz="2000" baseline="30000" dirty="0">
              <a:latin typeface="Georgia" pitchFamily="18" charset="0"/>
            </a:endParaRPr>
          </a:p>
          <a:p>
            <a:pPr lvl="1" indent="-274320">
              <a:spcBef>
                <a:spcPts val="450"/>
              </a:spcBef>
              <a:buClr>
                <a:schemeClr val="accent1">
                  <a:lumMod val="60000"/>
                  <a:lumOff val="40000"/>
                </a:schemeClr>
              </a:buClr>
              <a:buFont typeface="Arial" pitchFamily="34" charset="0"/>
              <a:buChar char="•"/>
            </a:pPr>
            <a:r>
              <a:rPr lang="en-US" sz="2000" dirty="0">
                <a:latin typeface="Georgia" pitchFamily="18" charset="0"/>
              </a:rPr>
              <a:t>For those who are to receive a Temple University stipend (but not those funded by their home institution), a completed “Visiting Research Scholars Requisition”*</a:t>
            </a:r>
            <a:endParaRPr lang="en-US" sz="2000" baseline="30000" dirty="0">
              <a:latin typeface="Georgia" pitchFamily="18" charset="0"/>
            </a:endParaRPr>
          </a:p>
          <a:p>
            <a:pPr lvl="1" indent="-274320">
              <a:spcBef>
                <a:spcPts val="450"/>
              </a:spcBef>
              <a:buClr>
                <a:schemeClr val="accent1">
                  <a:lumMod val="60000"/>
                  <a:lumOff val="40000"/>
                </a:schemeClr>
              </a:buClr>
              <a:buFont typeface="Arial" pitchFamily="34" charset="0"/>
              <a:buChar char="•"/>
            </a:pPr>
            <a:r>
              <a:rPr lang="en-US" sz="2000" dirty="0">
                <a:latin typeface="Georgia" pitchFamily="18" charset="0"/>
              </a:rPr>
              <a:t>Comprehensive program objective</a:t>
            </a:r>
          </a:p>
          <a:p>
            <a:pPr lvl="1" indent="-274320">
              <a:spcBef>
                <a:spcPts val="450"/>
              </a:spcBef>
              <a:buClr>
                <a:schemeClr val="accent1">
                  <a:lumMod val="60000"/>
                  <a:lumOff val="40000"/>
                </a:schemeClr>
              </a:buClr>
              <a:buFont typeface="Arial" pitchFamily="34" charset="0"/>
              <a:buChar char="•"/>
            </a:pPr>
            <a:r>
              <a:rPr lang="en-US" sz="2000" dirty="0">
                <a:latin typeface="Georgia" pitchFamily="18" charset="0"/>
              </a:rPr>
              <a:t>“Departmental Documentation of Requirements for Postdoctoral Fellow and Visiting Scholar Appointments” form*</a:t>
            </a:r>
            <a:endParaRPr lang="en-US" sz="2000" baseline="30000"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15</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2E893F8C-892F-4497-B252-38C68347465E}"/>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A69C480E-D0B6-4645-938C-CDB094F2DE21}"/>
              </a:ext>
            </a:extLst>
          </p:cNvPr>
          <p:cNvSpPr/>
          <p:nvPr/>
        </p:nvSpPr>
        <p:spPr>
          <a:xfrm>
            <a:off x="1295400" y="6050280"/>
            <a:ext cx="5562600" cy="276999"/>
          </a:xfrm>
          <a:prstGeom prst="rect">
            <a:avLst/>
          </a:prstGeom>
        </p:spPr>
        <p:txBody>
          <a:bodyPr wrap="square">
            <a:spAutoFit/>
          </a:bodyPr>
          <a:lstStyle/>
          <a:p>
            <a:r>
              <a:rPr lang="en-US" sz="1200" dirty="0">
                <a:latin typeface="Georgia" panose="02040502050405020303" pitchFamily="18" charset="0"/>
              </a:rPr>
              <a:t>* Available via </a:t>
            </a:r>
            <a:r>
              <a:rPr lang="en-US" sz="1200" dirty="0" err="1">
                <a:latin typeface="Georgia" panose="02040502050405020303" pitchFamily="18" charset="0"/>
              </a:rPr>
              <a:t>TUportal</a:t>
            </a:r>
            <a:r>
              <a:rPr lang="en-US" sz="1200" dirty="0">
                <a:latin typeface="Georgia" panose="02040502050405020303" pitchFamily="18" charset="0"/>
              </a:rPr>
              <a:t> under Staff Tools in the University Forms channel.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Procedures for Hiring a Temporary Visiting Scholar/Student </a:t>
            </a:r>
            <a:r>
              <a:rPr lang="en-US" sz="2000" dirty="0">
                <a:solidFill>
                  <a:schemeClr val="accent1">
                    <a:lumMod val="60000"/>
                    <a:lumOff val="40000"/>
                  </a:schemeClr>
                </a:solidFill>
                <a:latin typeface="Georgia" pitchFamily="18" charset="0"/>
              </a:rPr>
              <a:t>(continued)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24000"/>
            <a:ext cx="8534400" cy="4495800"/>
          </a:xfrm>
        </p:spPr>
        <p:txBody>
          <a:bodyPr>
            <a:noAutofit/>
          </a:bodyPr>
          <a:lstStyle/>
          <a:p>
            <a:pPr lvl="0">
              <a:spcBef>
                <a:spcPts val="450"/>
              </a:spcBef>
              <a:buClr>
                <a:schemeClr val="accent1">
                  <a:lumMod val="60000"/>
                  <a:lumOff val="40000"/>
                </a:schemeClr>
              </a:buClr>
              <a:buFont typeface="Wingdings" pitchFamily="2" charset="2"/>
              <a:buChar char="Ø"/>
            </a:pPr>
            <a:r>
              <a:rPr lang="en-US" sz="2000" dirty="0">
                <a:latin typeface="Georgia" pitchFamily="18" charset="0"/>
              </a:rPr>
              <a:t>All individuals hired as a VRS/VRSR/VGSS must provide:</a:t>
            </a:r>
          </a:p>
          <a:p>
            <a:pPr lvl="1" indent="-274320">
              <a:spcBef>
                <a:spcPts val="450"/>
              </a:spcBef>
              <a:buClr>
                <a:schemeClr val="accent1">
                  <a:lumMod val="60000"/>
                  <a:lumOff val="40000"/>
                </a:schemeClr>
              </a:buClr>
              <a:buFont typeface="Arial" pitchFamily="34" charset="0"/>
              <a:buChar char="•"/>
            </a:pPr>
            <a:r>
              <a:rPr lang="en-US" sz="1700" dirty="0">
                <a:latin typeface="Georgia" pitchFamily="18" charset="0"/>
              </a:rPr>
              <a:t>DS-2019 application completed via the </a:t>
            </a:r>
            <a:r>
              <a:rPr lang="en-US" sz="1700" dirty="0" err="1">
                <a:latin typeface="Georgia" panose="02040502050405020303" pitchFamily="18" charset="0"/>
              </a:rPr>
              <a:t>DestinyOne</a:t>
            </a:r>
            <a:r>
              <a:rPr lang="en-US" sz="1700" dirty="0">
                <a:latin typeface="Georgia" panose="02040502050405020303" pitchFamily="18" charset="0"/>
              </a:rPr>
              <a:t> system, if the candidate is a foreign national</a:t>
            </a:r>
          </a:p>
          <a:p>
            <a:pPr lvl="1" indent="-274320">
              <a:spcBef>
                <a:spcPts val="450"/>
              </a:spcBef>
              <a:buClr>
                <a:schemeClr val="accent1">
                  <a:lumMod val="60000"/>
                  <a:lumOff val="40000"/>
                </a:schemeClr>
              </a:buClr>
              <a:buFont typeface="Arial" pitchFamily="34" charset="0"/>
              <a:buChar char="•"/>
            </a:pPr>
            <a:r>
              <a:rPr lang="en-US" sz="1700" dirty="0">
                <a:latin typeface="Georgia" panose="02040502050405020303" pitchFamily="18" charset="0"/>
              </a:rPr>
              <a:t>Current CV*</a:t>
            </a:r>
            <a:endParaRPr lang="en-US" sz="1700" baseline="30000" dirty="0">
              <a:latin typeface="Georgia" panose="02040502050405020303" pitchFamily="18" charset="0"/>
            </a:endParaRPr>
          </a:p>
          <a:p>
            <a:pPr lvl="1" indent="-274320">
              <a:spcBef>
                <a:spcPts val="450"/>
              </a:spcBef>
              <a:buClr>
                <a:schemeClr val="accent1">
                  <a:lumMod val="60000"/>
                  <a:lumOff val="40000"/>
                </a:schemeClr>
              </a:buClr>
              <a:buFont typeface="Arial" pitchFamily="34" charset="0"/>
              <a:buChar char="•"/>
            </a:pPr>
            <a:r>
              <a:rPr lang="en-US" sz="1700" dirty="0">
                <a:latin typeface="Georgia" pitchFamily="18" charset="0"/>
              </a:rPr>
              <a:t>Description of program objective*</a:t>
            </a:r>
          </a:p>
          <a:p>
            <a:pPr lvl="1" indent="-274320">
              <a:spcBef>
                <a:spcPts val="450"/>
              </a:spcBef>
              <a:buClr>
                <a:schemeClr val="accent1">
                  <a:lumMod val="60000"/>
                  <a:lumOff val="40000"/>
                </a:schemeClr>
              </a:buClr>
              <a:buFont typeface="Arial" pitchFamily="34" charset="0"/>
              <a:buChar char="•"/>
            </a:pPr>
            <a:r>
              <a:rPr lang="en-US" sz="1700" dirty="0">
                <a:latin typeface="Georgia" pitchFamily="18" charset="0"/>
              </a:rPr>
              <a:t>Written recommendation from mentor in the home program*</a:t>
            </a:r>
          </a:p>
          <a:p>
            <a:pPr lvl="1" indent="-274320">
              <a:spcBef>
                <a:spcPts val="450"/>
              </a:spcBef>
              <a:buClr>
                <a:schemeClr val="accent1">
                  <a:lumMod val="60000"/>
                  <a:lumOff val="40000"/>
                </a:schemeClr>
              </a:buClr>
              <a:buFont typeface="Arial" pitchFamily="34" charset="0"/>
              <a:buChar char="•"/>
            </a:pPr>
            <a:r>
              <a:rPr lang="en-US" sz="1700" dirty="0">
                <a:latin typeface="Georgia" pitchFamily="18" charset="0"/>
              </a:rPr>
              <a:t>Official verification of enrollment or employment at home institution*</a:t>
            </a:r>
          </a:p>
          <a:p>
            <a:pPr lvl="1" indent="-274320">
              <a:spcBef>
                <a:spcPts val="450"/>
              </a:spcBef>
              <a:buClr>
                <a:schemeClr val="accent1">
                  <a:lumMod val="60000"/>
                  <a:lumOff val="40000"/>
                </a:schemeClr>
              </a:buClr>
              <a:buFont typeface="Arial" pitchFamily="34" charset="0"/>
              <a:buChar char="•"/>
            </a:pPr>
            <a:r>
              <a:rPr lang="en-US" sz="1700" dirty="0">
                <a:latin typeface="Georgia" pitchFamily="18" charset="0"/>
              </a:rPr>
              <a:t>Letter documenting home institution’s financial support, if funding is provided by home institution*</a:t>
            </a:r>
            <a:endParaRPr lang="en-US" sz="1700" baseline="30000" dirty="0">
              <a:latin typeface="Georgia" panose="02040502050405020303" pitchFamily="18" charset="0"/>
            </a:endParaRPr>
          </a:p>
          <a:p>
            <a:pPr lvl="1" indent="-274320">
              <a:spcBef>
                <a:spcPts val="450"/>
              </a:spcBef>
              <a:buClr>
                <a:schemeClr val="accent1">
                  <a:lumMod val="60000"/>
                  <a:lumOff val="40000"/>
                </a:schemeClr>
              </a:buClr>
              <a:buFont typeface="Arial" pitchFamily="34" charset="0"/>
              <a:buChar char="•"/>
            </a:pPr>
            <a:r>
              <a:rPr lang="en-US" sz="1700" dirty="0">
                <a:latin typeface="Georgia" panose="02040502050405020303" pitchFamily="18" charset="0"/>
              </a:rPr>
              <a:t>Transcript or copies of non-U.S. transcript*</a:t>
            </a:r>
            <a:endParaRPr lang="en-US" sz="1700" baseline="30000" dirty="0">
              <a:latin typeface="Georgia" panose="02040502050405020303" pitchFamily="18" charset="0"/>
            </a:endParaRPr>
          </a:p>
          <a:p>
            <a:pPr lvl="1" indent="-274320">
              <a:spcBef>
                <a:spcPts val="450"/>
              </a:spcBef>
              <a:buClr>
                <a:schemeClr val="accent1">
                  <a:lumMod val="60000"/>
                  <a:lumOff val="40000"/>
                </a:schemeClr>
              </a:buClr>
              <a:buFont typeface="Arial" pitchFamily="34" charset="0"/>
              <a:buChar char="•"/>
            </a:pPr>
            <a:r>
              <a:rPr lang="en-US" sz="1700" dirty="0">
                <a:latin typeface="Georgia" panose="02040502050405020303" pitchFamily="18" charset="0"/>
              </a:rPr>
              <a:t>Copy of terminal master’s or doctoral diploma/certificate, if VRS*</a:t>
            </a:r>
            <a:endParaRPr lang="en-US" sz="1700" baseline="30000" dirty="0">
              <a:latin typeface="Georgia" panose="02040502050405020303" pitchFamily="18" charset="0"/>
            </a:endParaRPr>
          </a:p>
          <a:p>
            <a:pPr lvl="1" indent="-274320">
              <a:spcBef>
                <a:spcPts val="450"/>
              </a:spcBef>
              <a:buClr>
                <a:schemeClr val="accent1">
                  <a:lumMod val="60000"/>
                  <a:lumOff val="40000"/>
                </a:schemeClr>
              </a:buClr>
              <a:buFont typeface="Arial" pitchFamily="34" charset="0"/>
              <a:buChar char="•"/>
            </a:pPr>
            <a:r>
              <a:rPr lang="en-US" sz="1700" dirty="0">
                <a:latin typeface="Georgia" panose="02040502050405020303" pitchFamily="18" charset="0"/>
              </a:rPr>
              <a:t>Copy of terminal or first-professional degree, if VRSR*</a:t>
            </a:r>
            <a:endParaRPr lang="en-US" sz="1700" baseline="30000" dirty="0">
              <a:latin typeface="Georgia" panose="02040502050405020303" pitchFamily="18" charset="0"/>
            </a:endParaRPr>
          </a:p>
          <a:p>
            <a:pPr lvl="1" indent="-274320">
              <a:spcBef>
                <a:spcPts val="450"/>
              </a:spcBef>
              <a:buClr>
                <a:schemeClr val="accent1">
                  <a:lumMod val="60000"/>
                  <a:lumOff val="40000"/>
                </a:schemeClr>
              </a:buClr>
              <a:buFont typeface="Arial" pitchFamily="34" charset="0"/>
              <a:buChar char="•"/>
            </a:pPr>
            <a:r>
              <a:rPr lang="en-US" sz="1700" dirty="0">
                <a:latin typeface="Georgia" panose="02040502050405020303" pitchFamily="18" charset="0"/>
              </a:rPr>
              <a:t>Copy of baccalaureate or master’s diploma/certificate or first-professional degree , if VGSS*</a:t>
            </a:r>
            <a:endParaRPr lang="en-US" sz="1700" baseline="30000" dirty="0">
              <a:latin typeface="Georgia" panose="02040502050405020303"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16</a:t>
            </a:fld>
            <a:endParaRPr lang="en-US" sz="1000" dirty="0">
              <a:solidFill>
                <a:schemeClr val="accent1">
                  <a:lumMod val="60000"/>
                  <a:lumOff val="40000"/>
                </a:schemeClr>
              </a:solidFill>
              <a:latin typeface="Arial" pitchFamily="34" charset="0"/>
              <a:cs typeface="Arial" pitchFamily="34" charset="0"/>
            </a:endParaRPr>
          </a:p>
        </p:txBody>
      </p:sp>
      <p:sp>
        <p:nvSpPr>
          <p:cNvPr id="5" name="Rectangle 4"/>
          <p:cNvSpPr/>
          <p:nvPr/>
        </p:nvSpPr>
        <p:spPr>
          <a:xfrm>
            <a:off x="1295400" y="6050280"/>
            <a:ext cx="4572000" cy="276999"/>
          </a:xfrm>
          <a:prstGeom prst="rect">
            <a:avLst/>
          </a:prstGeom>
        </p:spPr>
        <p:txBody>
          <a:bodyPr wrap="square">
            <a:spAutoFit/>
          </a:bodyPr>
          <a:lstStyle/>
          <a:p>
            <a:r>
              <a:rPr lang="en-US" sz="1200" dirty="0">
                <a:latin typeface="Georgia" panose="02040502050405020303" pitchFamily="18" charset="0"/>
              </a:rPr>
              <a:t>* Uploaded to the </a:t>
            </a:r>
            <a:r>
              <a:rPr lang="en-US" sz="1200" dirty="0" err="1">
                <a:latin typeface="Georgia" panose="02040502050405020303" pitchFamily="18" charset="0"/>
              </a:rPr>
              <a:t>DestinyOne</a:t>
            </a:r>
            <a:r>
              <a:rPr lang="en-US" sz="1200" dirty="0">
                <a:latin typeface="Georgia" panose="02040502050405020303" pitchFamily="18" charset="0"/>
              </a:rPr>
              <a:t> system for foreign nationals.</a:t>
            </a:r>
          </a:p>
        </p:txBody>
      </p:sp>
      <p:pic>
        <p:nvPicPr>
          <p:cNvPr id="7" name="Picture 6">
            <a:extLst>
              <a:ext uri="{FF2B5EF4-FFF2-40B4-BE49-F238E27FC236}">
                <a16:creationId xmlns:a16="http://schemas.microsoft.com/office/drawing/2014/main" id="{6EBE7107-5F16-44BE-9FEB-84B0ACEE6E61}"/>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7822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Procedures for Hiring a Temporary Visiting Scholar/Student </a:t>
            </a:r>
            <a:r>
              <a:rPr lang="en-US" sz="2000" dirty="0">
                <a:solidFill>
                  <a:schemeClr val="accent1">
                    <a:lumMod val="60000"/>
                    <a:lumOff val="40000"/>
                  </a:schemeClr>
                </a:solidFill>
                <a:latin typeface="Georgia" pitchFamily="18" charset="0"/>
              </a:rPr>
              <a:t>(continued)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82000" cy="4724400"/>
          </a:xfrm>
        </p:spPr>
        <p:txBody>
          <a:bodyPr>
            <a:noAutofit/>
          </a:bodyPr>
          <a:lstStyle/>
          <a:p>
            <a:pPr>
              <a:spcBef>
                <a:spcPts val="450"/>
              </a:spcBef>
              <a:buClr>
                <a:schemeClr val="accent1">
                  <a:lumMod val="60000"/>
                  <a:lumOff val="40000"/>
                </a:schemeClr>
              </a:buClr>
              <a:buFont typeface="Wingdings" pitchFamily="2" charset="2"/>
              <a:buChar char="Ø"/>
            </a:pPr>
            <a:r>
              <a:rPr lang="en-US" sz="2200" dirty="0">
                <a:latin typeface="Georgia" pitchFamily="18" charset="0"/>
              </a:rPr>
              <a:t>All paperwork for hiring a </a:t>
            </a:r>
            <a:r>
              <a:rPr lang="en-US" sz="2400" dirty="0">
                <a:latin typeface="Georgia" pitchFamily="18" charset="0"/>
              </a:rPr>
              <a:t>VRS/VRSR/VGSS </a:t>
            </a:r>
            <a:r>
              <a:rPr lang="en-US" sz="2200" dirty="0">
                <a:latin typeface="Georgia" pitchFamily="18" charset="0"/>
              </a:rPr>
              <a:t>must be forwarded to:</a:t>
            </a:r>
          </a:p>
          <a:p>
            <a:pPr lvl="1" indent="-274320">
              <a:spcBef>
                <a:spcPts val="450"/>
              </a:spcBef>
              <a:buClr>
                <a:schemeClr val="accent1">
                  <a:lumMod val="60000"/>
                  <a:lumOff val="40000"/>
                </a:schemeClr>
              </a:buClr>
              <a:buFont typeface="Arial" pitchFamily="34" charset="0"/>
              <a:buChar char="•"/>
            </a:pPr>
            <a:r>
              <a:rPr lang="en-US" sz="1800" dirty="0">
                <a:latin typeface="Georgia" pitchFamily="18" charset="0"/>
              </a:rPr>
              <a:t>Nina Marie Campellone, Project Manager, Office of Postdoctoral Affairs</a:t>
            </a:r>
          </a:p>
          <a:p>
            <a:pPr lvl="2">
              <a:spcBef>
                <a:spcPts val="0"/>
              </a:spcBef>
              <a:buClr>
                <a:schemeClr val="accent1">
                  <a:lumMod val="60000"/>
                  <a:lumOff val="40000"/>
                </a:schemeClr>
              </a:buClr>
              <a:buFont typeface="Wingdings" pitchFamily="2" charset="2"/>
              <a:buChar char="§"/>
            </a:pPr>
            <a:r>
              <a:rPr lang="en-US" sz="1800" u="sng" dirty="0">
                <a:solidFill>
                  <a:schemeClr val="accent1">
                    <a:lumMod val="60000"/>
                    <a:lumOff val="40000"/>
                  </a:schemeClr>
                </a:solidFill>
                <a:latin typeface="Georgia" pitchFamily="18" charset="0"/>
              </a:rPr>
              <a:t>campello@temple.edu</a:t>
            </a:r>
          </a:p>
          <a:p>
            <a:pPr lvl="2">
              <a:spcBef>
                <a:spcPts val="0"/>
              </a:spcBef>
              <a:buClr>
                <a:schemeClr val="accent1">
                  <a:lumMod val="60000"/>
                  <a:lumOff val="40000"/>
                </a:schemeClr>
              </a:buClr>
              <a:buFont typeface="Wingdings" pitchFamily="2" charset="2"/>
              <a:buChar char="§"/>
            </a:pPr>
            <a:r>
              <a:rPr lang="en-US" sz="1800" dirty="0">
                <a:latin typeface="Georgia" pitchFamily="18" charset="0"/>
              </a:rPr>
              <a:t>215-204-6587</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17</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EE707475-681F-40DB-A131-E490AA35373F}"/>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0482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8915400" cy="1188720"/>
          </a:xfrm>
        </p:spPr>
        <p:txBody>
          <a:bodyPr>
            <a:noAutofit/>
          </a:bodyPr>
          <a:lstStyle/>
          <a:p>
            <a:r>
              <a:rPr lang="en-US" sz="4000" dirty="0">
                <a:solidFill>
                  <a:schemeClr val="accent1">
                    <a:lumMod val="60000"/>
                    <a:lumOff val="40000"/>
                  </a:schemeClr>
                </a:solidFill>
                <a:latin typeface="Georgia" pitchFamily="18" charset="0"/>
              </a:rPr>
              <a:t>Details of the Temporary Visiting Scholar/Student Position</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00200"/>
            <a:ext cx="8229600" cy="4800600"/>
          </a:xfrm>
        </p:spPr>
        <p:txBody>
          <a:bodyPr>
            <a:normAutofit fontScale="62500" lnSpcReduction="20000"/>
          </a:bodyPr>
          <a:lstStyle/>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Account code:  6660, which carries part-time fringe benefit rate</a:t>
            </a:r>
          </a:p>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Taxes: According to country’s tax treaty, if applicable</a:t>
            </a:r>
          </a:p>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Health insurance:</a:t>
            </a:r>
          </a:p>
          <a:p>
            <a:pPr lvl="1">
              <a:lnSpc>
                <a:spcPct val="120000"/>
              </a:lnSpc>
              <a:spcBef>
                <a:spcPts val="450"/>
              </a:spcBef>
              <a:buClr>
                <a:schemeClr val="accent1">
                  <a:lumMod val="60000"/>
                  <a:lumOff val="40000"/>
                </a:schemeClr>
              </a:buClr>
              <a:buFont typeface="Arial" pitchFamily="34" charset="0"/>
              <a:buChar char="•"/>
            </a:pPr>
            <a:r>
              <a:rPr lang="en-US" sz="2900" dirty="0">
                <a:latin typeface="Georgia" pitchFamily="18" charset="0"/>
              </a:rPr>
              <a:t>U.S. citizens and permanent residents are not provided with nor required by Temple University to have coverage.</a:t>
            </a:r>
          </a:p>
          <a:p>
            <a:pPr lvl="1">
              <a:lnSpc>
                <a:spcPct val="120000"/>
              </a:lnSpc>
              <a:spcBef>
                <a:spcPts val="450"/>
              </a:spcBef>
              <a:buClr>
                <a:schemeClr val="accent1">
                  <a:lumMod val="60000"/>
                  <a:lumOff val="40000"/>
                </a:schemeClr>
              </a:buClr>
              <a:buFont typeface="Arial" pitchFamily="34" charset="0"/>
              <a:buChar char="•"/>
            </a:pPr>
            <a:r>
              <a:rPr lang="en-US" sz="2900" dirty="0">
                <a:latin typeface="Georgia" pitchFamily="18" charset="0"/>
              </a:rPr>
              <a:t>Those with Exchange Visitor J-1 status must provide documentation of the minimum insurance coverage required by the U.S. Department of State. All expenses associated with health insurance are the individual’s responsibility and cannot be paid by Temple University funds.</a:t>
            </a:r>
          </a:p>
          <a:p>
            <a:pPr>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Tuition remission: Not applicable</a:t>
            </a:r>
          </a:p>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Sick days/vacation time: Not awarded, as position is classified in a trainee/non-employee category</a:t>
            </a:r>
          </a:p>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Fees and expenses associated with immigration status: Appointee’s responsibility</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18</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5E1A6E91-FEA7-4586-A3F1-FBE7AE1C305B}"/>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15200" y="6019958"/>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Flow Chart for Hiring a Temporary</a:t>
            </a:r>
            <a:br>
              <a:rPr lang="en-US" sz="4000" dirty="0">
                <a:solidFill>
                  <a:schemeClr val="accent1">
                    <a:lumMod val="60000"/>
                    <a:lumOff val="40000"/>
                  </a:schemeClr>
                </a:solidFill>
                <a:latin typeface="Georgia" pitchFamily="18" charset="0"/>
              </a:rPr>
            </a:br>
            <a:r>
              <a:rPr lang="en-US" sz="4000" dirty="0">
                <a:solidFill>
                  <a:schemeClr val="accent1">
                    <a:lumMod val="60000"/>
                    <a:lumOff val="40000"/>
                  </a:schemeClr>
                </a:solidFill>
                <a:latin typeface="Georgia" pitchFamily="18" charset="0"/>
              </a:rPr>
              <a:t>Visiting Scholar/Student</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305800" cy="3916680"/>
          </a:xfrm>
        </p:spPr>
        <p:txBody>
          <a:bodyPr>
            <a:normAutofit fontScale="85000" lnSpcReduction="10000"/>
          </a:bodyPr>
          <a:lstStyle/>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Appointment of candidate, including VRSR and VGSS, who may receive Temple support*</a:t>
            </a:r>
          </a:p>
          <a:p>
            <a:pPr lvl="1">
              <a:lnSpc>
                <a:spcPct val="120000"/>
              </a:lnSpc>
              <a:spcBef>
                <a:spcPts val="450"/>
              </a:spcBef>
              <a:buClr>
                <a:schemeClr val="accent1">
                  <a:lumMod val="60000"/>
                  <a:lumOff val="40000"/>
                </a:schemeClr>
              </a:buClr>
              <a:buFont typeface="Arial" pitchFamily="34" charset="0"/>
              <a:buChar char="•"/>
            </a:pPr>
            <a:r>
              <a:rPr lang="en-US" dirty="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a:latin typeface="Georgia" pitchFamily="18" charset="0"/>
              </a:rPr>
              <a:t>Domestic </a:t>
            </a:r>
          </a:p>
          <a:p>
            <a:pPr lvl="0">
              <a:lnSpc>
                <a:spcPct val="120000"/>
              </a:lnSpc>
              <a:spcBef>
                <a:spcPts val="450"/>
              </a:spcBef>
              <a:buClr>
                <a:schemeClr val="accent1">
                  <a:lumMod val="60000"/>
                  <a:lumOff val="40000"/>
                </a:schemeClr>
              </a:buClr>
              <a:buFont typeface="Wingdings" pitchFamily="2" charset="2"/>
              <a:buChar char="Ø"/>
            </a:pPr>
            <a:r>
              <a:rPr lang="en-US" sz="3300" dirty="0">
                <a:latin typeface="Georgia" pitchFamily="18" charset="0"/>
              </a:rPr>
              <a:t>Appointment of candidate, including VRS, VRSR, and VGSS, supported by home institution</a:t>
            </a:r>
          </a:p>
          <a:p>
            <a:pPr lvl="1">
              <a:lnSpc>
                <a:spcPct val="120000"/>
              </a:lnSpc>
              <a:spcBef>
                <a:spcPts val="450"/>
              </a:spcBef>
              <a:buClr>
                <a:schemeClr val="accent1">
                  <a:lumMod val="60000"/>
                  <a:lumOff val="40000"/>
                </a:schemeClr>
              </a:buClr>
              <a:buFont typeface="Arial" pitchFamily="34" charset="0"/>
              <a:buChar char="•"/>
            </a:pPr>
            <a:r>
              <a:rPr lang="en-US" dirty="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a:latin typeface="Georgia" pitchFamily="18" charset="0"/>
              </a:rPr>
              <a:t>Domestic </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19</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001A3F02-3EA7-4A3D-A296-BD4A8CEBF601}"/>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A4DA5678-629B-491C-946D-14ADD40C4610}"/>
              </a:ext>
            </a:extLst>
          </p:cNvPr>
          <p:cNvSpPr/>
          <p:nvPr/>
        </p:nvSpPr>
        <p:spPr>
          <a:xfrm>
            <a:off x="1295400" y="6050280"/>
            <a:ext cx="4953000" cy="276999"/>
          </a:xfrm>
          <a:prstGeom prst="rect">
            <a:avLst/>
          </a:prstGeom>
        </p:spPr>
        <p:txBody>
          <a:bodyPr wrap="square">
            <a:spAutoFit/>
          </a:bodyPr>
          <a:lstStyle/>
          <a:p>
            <a:r>
              <a:rPr lang="en-US" sz="1600" baseline="30000" dirty="0">
                <a:latin typeface="Georgia" panose="02040502050405020303" pitchFamily="18" charset="0"/>
              </a:rPr>
              <a:t>*</a:t>
            </a:r>
            <a:r>
              <a:rPr lang="en-US" sz="1200" baseline="30000" dirty="0">
                <a:latin typeface="Georgia" panose="02040502050405020303" pitchFamily="18" charset="0"/>
              </a:rPr>
              <a:t>  </a:t>
            </a:r>
            <a:r>
              <a:rPr lang="en-US" sz="1200" dirty="0">
                <a:latin typeface="Georgia" panose="02040502050405020303" pitchFamily="18" charset="0"/>
              </a:rPr>
              <a:t>VRS candidates may not receive a stipend from Temple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b="0" dirty="0">
                <a:solidFill>
                  <a:schemeClr val="accent1">
                    <a:lumMod val="60000"/>
                    <a:lumOff val="40000"/>
                  </a:schemeClr>
                </a:solidFill>
                <a:effectLst>
                  <a:outerShdw blurRad="38100" dist="38100" dir="2700000" algn="tl">
                    <a:srgbClr val="000000">
                      <a:alpha val="43137"/>
                    </a:srgbClr>
                  </a:outerShdw>
                </a:effectLst>
                <a:latin typeface="Georgia" pitchFamily="18" charset="0"/>
              </a:rPr>
              <a:t>Graduate School Contacts</a:t>
            </a:r>
            <a:endParaRPr lang="en-US" b="0"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Autofit/>
          </a:bodyPr>
          <a:lstStyle/>
          <a:p>
            <a:pPr>
              <a:spcBef>
                <a:spcPts val="670"/>
              </a:spcBef>
              <a:buClr>
                <a:schemeClr val="accent1">
                  <a:lumMod val="60000"/>
                  <a:lumOff val="40000"/>
                </a:schemeClr>
              </a:buClr>
              <a:buFont typeface="Wingdings" pitchFamily="2" charset="2"/>
              <a:buChar char="Ø"/>
            </a:pPr>
            <a:r>
              <a:rPr lang="en-US" sz="2800" b="1" dirty="0">
                <a:latin typeface="Georgia" pitchFamily="18" charset="0"/>
              </a:rPr>
              <a:t>Zebulon Kendrick, Ph.D.</a:t>
            </a: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Vice Provost</a:t>
            </a:r>
          </a:p>
          <a:p>
            <a:pPr lvl="1" indent="-274320">
              <a:spcBef>
                <a:spcPts val="670"/>
              </a:spcBef>
              <a:buClr>
                <a:schemeClr val="accent1">
                  <a:lumMod val="60000"/>
                  <a:lumOff val="40000"/>
                </a:schemeClr>
              </a:buClr>
              <a:buFont typeface="Arial" pitchFamily="34" charset="0"/>
              <a:buChar char="•"/>
            </a:pPr>
            <a:r>
              <a:rPr lang="en-US" sz="2000" u="sng" dirty="0">
                <a:solidFill>
                  <a:schemeClr val="accent1">
                    <a:lumMod val="60000"/>
                    <a:lumOff val="40000"/>
                  </a:schemeClr>
                </a:solidFill>
                <a:latin typeface="Georgia" pitchFamily="18" charset="0"/>
              </a:rPr>
              <a:t>zkend@temple.edu</a:t>
            </a: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215-204-8526</a:t>
            </a:r>
            <a:endParaRPr lang="en-US" sz="2000" dirty="0">
              <a:solidFill>
                <a:schemeClr val="accent1">
                  <a:lumMod val="60000"/>
                  <a:lumOff val="40000"/>
                </a:schemeClr>
              </a:solidFill>
              <a:latin typeface="Georgia" pitchFamily="18" charset="0"/>
            </a:endParaRPr>
          </a:p>
          <a:p>
            <a:pPr>
              <a:spcBef>
                <a:spcPts val="670"/>
              </a:spcBef>
              <a:buClr>
                <a:schemeClr val="accent1">
                  <a:lumMod val="60000"/>
                  <a:lumOff val="40000"/>
                </a:schemeClr>
              </a:buClr>
              <a:buFont typeface="Wingdings" pitchFamily="2" charset="2"/>
              <a:buChar char="Ø"/>
            </a:pPr>
            <a:r>
              <a:rPr lang="en-US" sz="2800" b="1" dirty="0">
                <a:latin typeface="Georgia" pitchFamily="18" charset="0"/>
              </a:rPr>
              <a:t>Nina Marie </a:t>
            </a:r>
            <a:r>
              <a:rPr lang="en-US" sz="2800" b="1" dirty="0" err="1">
                <a:latin typeface="Georgia" pitchFamily="18" charset="0"/>
              </a:rPr>
              <a:t>Campellone</a:t>
            </a:r>
            <a:endParaRPr lang="en-US" sz="2800" b="1" dirty="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Project Manager, Office of Postdoctoral Affairs</a:t>
            </a:r>
          </a:p>
          <a:p>
            <a:pPr lvl="1" indent="-274320">
              <a:spcBef>
                <a:spcPts val="670"/>
              </a:spcBef>
              <a:buClr>
                <a:schemeClr val="accent1">
                  <a:lumMod val="60000"/>
                  <a:lumOff val="40000"/>
                </a:schemeClr>
              </a:buClr>
              <a:buFont typeface="Arial" pitchFamily="34" charset="0"/>
              <a:buChar char="•"/>
            </a:pPr>
            <a:r>
              <a:rPr lang="en-US" sz="2000" u="sng" dirty="0">
                <a:solidFill>
                  <a:schemeClr val="accent1">
                    <a:lumMod val="60000"/>
                    <a:lumOff val="40000"/>
                  </a:schemeClr>
                </a:solidFill>
                <a:latin typeface="Georgia" pitchFamily="18" charset="0"/>
              </a:rPr>
              <a:t>campello@temple.edu</a:t>
            </a: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215-204-6587</a:t>
            </a:r>
          </a:p>
        </p:txBody>
      </p:sp>
      <p:sp>
        <p:nvSpPr>
          <p:cNvPr id="5"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a:t>
            </a:fld>
            <a:endParaRPr lang="en-US" sz="1000" dirty="0">
              <a:solidFill>
                <a:schemeClr val="accent1">
                  <a:lumMod val="60000"/>
                  <a:lumOff val="40000"/>
                </a:scheme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8544FC5F-394E-4877-B39D-8D9A04956C54}"/>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a:solidFill>
                  <a:schemeClr val="accent1">
                    <a:lumMod val="60000"/>
                    <a:lumOff val="40000"/>
                  </a:schemeClr>
                </a:solidFill>
                <a:latin typeface="Georgia" pitchFamily="18" charset="0"/>
              </a:rPr>
              <a:t>Flow Chart 1: Appointment of International VRSR and VGSS with Temple Stipend</a:t>
            </a:r>
          </a:p>
        </p:txBody>
      </p:sp>
      <p:sp>
        <p:nvSpPr>
          <p:cNvPr id="2" name="Content Placeholder 1"/>
          <p:cNvSpPr>
            <a:spLocks noGrp="1"/>
          </p:cNvSpPr>
          <p:nvPr>
            <p:ph idx="1"/>
          </p:nvPr>
        </p:nvSpPr>
        <p:spPr/>
        <p:txBody>
          <a:bodyPr/>
          <a:lstStyle/>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p:txBody>
      </p:sp>
      <p:sp>
        <p:nvSpPr>
          <p:cNvPr id="11" name="Rounded Rectangle 10"/>
          <p:cNvSpPr/>
          <p:nvPr/>
        </p:nvSpPr>
        <p:spPr>
          <a:xfrm>
            <a:off x="325755" y="1554480"/>
            <a:ext cx="2286000" cy="26670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completes requisition with appropriate signatures; gets approvals; and forwards appointment letter, requisition, CV, credentials, comprehensive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Requirements for Postdoctoral Fellow and Visiting Scholar Appointments” form, </a:t>
            </a:r>
            <a:r>
              <a:rPr lang="en-US" sz="900" b="1" dirty="0">
                <a:latin typeface="Georgia" pitchFamily="18" charset="0"/>
              </a:rPr>
              <a:t>written recommendation from mentor in the home program, and official verification of enrollment or employment at the home institution to the Office of Postdoctoral Affairs (OPA)</a:t>
            </a:r>
          </a:p>
        </p:txBody>
      </p: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reviews and approves letter and forwards approved letter to ISSS</a:t>
            </a:r>
          </a:p>
        </p:txBody>
      </p: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2881312" y="2245578"/>
            <a:ext cx="1600200" cy="762000"/>
          </a:xfrm>
          <a:prstGeom prst="roundRect">
            <a:avLst/>
          </a:prstGeom>
          <a:solidFill>
            <a:srgbClr val="FFCC00"/>
          </a:solidFill>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OPA mails letter to VRSR/VGSS candidate</a:t>
            </a:r>
          </a:p>
        </p:txBody>
      </p:sp>
      <p:cxnSp>
        <p:nvCxnSpPr>
          <p:cNvPr id="27" name="Straight Arrow Connector 26"/>
          <p:cNvCxnSpPr>
            <a:cxnSpLocks/>
          </p:cNvCxnSpPr>
          <p:nvPr/>
        </p:nvCxnSpPr>
        <p:spPr>
          <a:xfrm flipV="1">
            <a:off x="2863216" y="4756451"/>
            <a:ext cx="539115" cy="457534"/>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095876" y="2590800"/>
            <a:ext cx="1447800" cy="7693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VRSR/VGSS candidate signs and mails letter back to OPA</a:t>
            </a:r>
          </a:p>
        </p:txBody>
      </p:sp>
      <p:cxnSp>
        <p:nvCxnSpPr>
          <p:cNvPr id="29" name="Straight Arrow Connector 28"/>
          <p:cNvCxnSpPr>
            <a:cxnSpLocks/>
          </p:cNvCxnSpPr>
          <p:nvPr/>
        </p:nvCxnSpPr>
        <p:spPr>
          <a:xfrm>
            <a:off x="4516756" y="2713040"/>
            <a:ext cx="555308" cy="22098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collects and forwards documents to ISSS, Business Manager, and HR</a:t>
            </a:r>
          </a:p>
        </p:txBody>
      </p:sp>
      <p:cxnSp>
        <p:nvCxnSpPr>
          <p:cNvPr id="31" name="Straight Arrow Connector 30"/>
          <p:cNvCxnSpPr>
            <a:cxnSpLocks/>
          </p:cNvCxnSpPr>
          <p:nvPr/>
        </p:nvCxnSpPr>
        <p:spPr>
          <a:xfrm>
            <a:off x="5791201" y="3415999"/>
            <a:ext cx="0" cy="150561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411856" y="3923980"/>
            <a:ext cx="1333500" cy="920169"/>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ISSS receives credentials and approval from OPA to process visa application</a:t>
            </a:r>
          </a:p>
        </p:txBody>
      </p: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receives documents from OPA</a:t>
            </a:r>
          </a:p>
        </p:txBody>
      </p: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7162800" y="5029200"/>
            <a:ext cx="1524000" cy="685800"/>
          </a:xfrm>
          <a:prstGeom prst="roundRect">
            <a:avLst/>
          </a:prstGeom>
          <a:solidFill>
            <a:srgbClr val="CCC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Human Resources receives requisition, CV, and letter</a:t>
            </a:r>
          </a:p>
        </p:txBody>
      </p:sp>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20</a:t>
            </a:fld>
            <a:endParaRPr lang="en-US" sz="1000" dirty="0">
              <a:solidFill>
                <a:schemeClr val="accent1">
                  <a:lumMod val="60000"/>
                  <a:lumOff val="40000"/>
                </a:schemeClr>
              </a:solidFill>
              <a:latin typeface="Arial" pitchFamily="34" charset="0"/>
              <a:cs typeface="Arial" pitchFamily="34" charset="0"/>
            </a:endParaRPr>
          </a:p>
        </p:txBody>
      </p:sp>
      <p:pic>
        <p:nvPicPr>
          <p:cNvPr id="21" name="Picture 20">
            <a:extLst>
              <a:ext uri="{FF2B5EF4-FFF2-40B4-BE49-F238E27FC236}">
                <a16:creationId xmlns:a16="http://schemas.microsoft.com/office/drawing/2014/main" id="{34C354B9-71CE-4EDC-982E-7C35C881889B}"/>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8991600" cy="1188720"/>
          </a:xfrm>
        </p:spPr>
        <p:txBody>
          <a:bodyPr>
            <a:noAutofit/>
          </a:bodyPr>
          <a:lstStyle/>
          <a:p>
            <a:r>
              <a:rPr lang="en-US" sz="3200" dirty="0">
                <a:solidFill>
                  <a:schemeClr val="accent1">
                    <a:lumMod val="60000"/>
                    <a:lumOff val="40000"/>
                  </a:schemeClr>
                </a:solidFill>
                <a:latin typeface="Georgia" pitchFamily="18" charset="0"/>
              </a:rPr>
              <a:t>Flow Chart 2: Appointment of Domestic VRSR and VGSS with Temple Stipend</a:t>
            </a:r>
          </a:p>
        </p:txBody>
      </p:sp>
      <p:sp>
        <p:nvSpPr>
          <p:cNvPr id="2" name="Content Placeholder 1"/>
          <p:cNvSpPr>
            <a:spLocks noGrp="1"/>
          </p:cNvSpPr>
          <p:nvPr>
            <p:ph idx="1"/>
          </p:nvPr>
        </p:nvSpPr>
        <p:spPr/>
        <p:txBody>
          <a:bodyPr/>
          <a:lstStyle/>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p:txBody>
      </p: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reviews and approves letter and mails letter to VRSR/VGSS candidate</a:t>
            </a:r>
          </a:p>
        </p:txBody>
      </p: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p:cNvCxnSpPr>
          <p:nvPr/>
        </p:nvCxnSpPr>
        <p:spPr>
          <a:xfrm>
            <a:off x="4091940" y="3124200"/>
            <a:ext cx="957739" cy="178308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collects and forwards documents to  Business Manager and HR</a:t>
            </a:r>
          </a:p>
        </p:txBody>
      </p: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receives documents from OPA</a:t>
            </a:r>
          </a:p>
        </p:txBody>
      </p: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7162800" y="5029200"/>
            <a:ext cx="1524000" cy="685800"/>
          </a:xfrm>
          <a:prstGeom prst="roundRect">
            <a:avLst/>
          </a:prstGeom>
          <a:solidFill>
            <a:srgbClr val="CCC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Human Resources receives requisition, CV, and letter</a:t>
            </a:r>
          </a:p>
        </p:txBody>
      </p:sp>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21</a:t>
            </a:fld>
            <a:endParaRPr lang="en-US" sz="1000" dirty="0">
              <a:solidFill>
                <a:schemeClr val="accent1">
                  <a:lumMod val="60000"/>
                  <a:lumOff val="40000"/>
                </a:schemeClr>
              </a:solidFill>
              <a:latin typeface="Arial" pitchFamily="34" charset="0"/>
              <a:cs typeface="Arial" pitchFamily="34" charset="0"/>
            </a:endParaRPr>
          </a:p>
        </p:txBody>
      </p:sp>
      <p:pic>
        <p:nvPicPr>
          <p:cNvPr id="19" name="Picture 18">
            <a:extLst>
              <a:ext uri="{FF2B5EF4-FFF2-40B4-BE49-F238E27FC236}">
                <a16:creationId xmlns:a16="http://schemas.microsoft.com/office/drawing/2014/main" id="{E87205FC-D2F1-4B2E-BAD5-2B4CFAA08B0B}"/>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21" name="Rounded Rectangle 10">
            <a:extLst>
              <a:ext uri="{FF2B5EF4-FFF2-40B4-BE49-F238E27FC236}">
                <a16:creationId xmlns:a16="http://schemas.microsoft.com/office/drawing/2014/main" id="{3D4399B0-EA87-4DC3-B9CE-A061A9327883}"/>
              </a:ext>
            </a:extLst>
          </p:cNvPr>
          <p:cNvSpPr/>
          <p:nvPr/>
        </p:nvSpPr>
        <p:spPr>
          <a:xfrm>
            <a:off x="325755" y="1554480"/>
            <a:ext cx="2286000" cy="26670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completes requisition with appropriate signatures; gets approvals; and forwards appointment letter, requisition, CV, credentials, comprehensive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Requirements for Postdoctoral Fellow and Visiting Scholar Appointments” form, </a:t>
            </a:r>
            <a:r>
              <a:rPr lang="en-US" sz="900" b="1" dirty="0">
                <a:latin typeface="Georgia" pitchFamily="18" charset="0"/>
              </a:rPr>
              <a:t>written recommendation from mentor in the home program, and official verification of enrollment or employment at the home institution to the Office of Postdoctoral Affairs (OPA)</a:t>
            </a:r>
          </a:p>
        </p:txBody>
      </p:sp>
      <p:sp>
        <p:nvSpPr>
          <p:cNvPr id="23" name="Rounded Rectangle 7">
            <a:extLst>
              <a:ext uri="{FF2B5EF4-FFF2-40B4-BE49-F238E27FC236}">
                <a16:creationId xmlns:a16="http://schemas.microsoft.com/office/drawing/2014/main" id="{8D3E93E0-36B9-4DB7-AAF9-3191F9E68725}"/>
              </a:ext>
            </a:extLst>
          </p:cNvPr>
          <p:cNvSpPr/>
          <p:nvPr/>
        </p:nvSpPr>
        <p:spPr>
          <a:xfrm>
            <a:off x="3009901" y="2278700"/>
            <a:ext cx="1447800" cy="7693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VRSR/VGSS candidate signs and mails letter back to OPA</a:t>
            </a:r>
          </a:p>
        </p:txBody>
      </p:sp>
    </p:spTree>
    <p:extLst>
      <p:ext uri="{BB962C8B-B14F-4D97-AF65-F5344CB8AC3E}">
        <p14:creationId xmlns:p14="http://schemas.microsoft.com/office/powerpoint/2010/main" val="3340189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a:solidFill>
                  <a:schemeClr val="accent1">
                    <a:lumMod val="60000"/>
                    <a:lumOff val="40000"/>
                  </a:schemeClr>
                </a:solidFill>
                <a:latin typeface="Georgia" pitchFamily="18" charset="0"/>
              </a:rPr>
              <a:t>Flow Chart 3: Appointment of International VRS, VRSR, and VGSS – No Temple Stipend</a:t>
            </a:r>
          </a:p>
        </p:txBody>
      </p:sp>
      <p:sp>
        <p:nvSpPr>
          <p:cNvPr id="2" name="Content Placeholder 1"/>
          <p:cNvSpPr>
            <a:spLocks noGrp="1"/>
          </p:cNvSpPr>
          <p:nvPr>
            <p:ph idx="1"/>
          </p:nvPr>
        </p:nvSpPr>
        <p:spPr/>
        <p:txBody>
          <a:bodyPr/>
          <a:lstStyle/>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p:txBody>
      </p: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reviews and approves letter and forwards approved letter to ISSS</a:t>
            </a:r>
          </a:p>
        </p:txBody>
      </p: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a:stCxn id="26" idx="3"/>
            <a:endCxn id="30" idx="1"/>
          </p:cNvCxnSpPr>
          <p:nvPr/>
        </p:nvCxnSpPr>
        <p:spPr>
          <a:xfrm>
            <a:off x="4267200" y="2636519"/>
            <a:ext cx="647700" cy="373393"/>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p:cNvCxnSpPr>
          <p:nvPr/>
        </p:nvCxnSpPr>
        <p:spPr>
          <a:xfrm flipV="1">
            <a:off x="2849880" y="4879051"/>
            <a:ext cx="502920" cy="282633"/>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4900612" y="4925117"/>
            <a:ext cx="1447800" cy="10668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collects and forwards documents to ISSS; Business Manager; and, for recordkeeping, HR</a:t>
            </a:r>
          </a:p>
        </p:txBody>
      </p:sp>
      <p:cxnSp>
        <p:nvCxnSpPr>
          <p:cNvPr id="31" name="Straight Arrow Connector 30"/>
          <p:cNvCxnSpPr>
            <a:cxnSpLocks/>
          </p:cNvCxnSpPr>
          <p:nvPr/>
        </p:nvCxnSpPr>
        <p:spPr>
          <a:xfrm>
            <a:off x="5638800" y="3429000"/>
            <a:ext cx="0" cy="1447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010400" y="2286000"/>
            <a:ext cx="15240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receives documents from OPA and forwards request for courtesy ID to HR</a:t>
            </a:r>
          </a:p>
        </p:txBody>
      </p: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7153275" y="4533900"/>
            <a:ext cx="1524000" cy="1219200"/>
          </a:xfrm>
          <a:prstGeom prst="roundRect">
            <a:avLst/>
          </a:prstGeom>
          <a:solidFill>
            <a:srgbClr val="CCC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Human Resources receives documents from OPA for recordkeeping and processes request for courtesy ID from Business Manager</a:t>
            </a:r>
          </a:p>
        </p:txBody>
      </p:sp>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22</a:t>
            </a:fld>
            <a:endParaRPr lang="en-US" sz="1000" dirty="0">
              <a:solidFill>
                <a:schemeClr val="accent1">
                  <a:lumMod val="60000"/>
                  <a:lumOff val="40000"/>
                </a:schemeClr>
              </a:solidFill>
              <a:latin typeface="Arial" pitchFamily="34" charset="0"/>
              <a:cs typeface="Arial" pitchFamily="34" charset="0"/>
            </a:endParaRPr>
          </a:p>
        </p:txBody>
      </p:sp>
      <p:pic>
        <p:nvPicPr>
          <p:cNvPr id="23" name="Picture 22">
            <a:extLst>
              <a:ext uri="{FF2B5EF4-FFF2-40B4-BE49-F238E27FC236}">
                <a16:creationId xmlns:a16="http://schemas.microsoft.com/office/drawing/2014/main" id="{5DDE9A02-D0AB-4483-90BC-C3416F9F6AB8}"/>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25" name="Rounded Rectangle 10">
            <a:extLst>
              <a:ext uri="{FF2B5EF4-FFF2-40B4-BE49-F238E27FC236}">
                <a16:creationId xmlns:a16="http://schemas.microsoft.com/office/drawing/2014/main" id="{BEA29B34-CAD2-4805-86EA-6A38B7E51061}"/>
              </a:ext>
            </a:extLst>
          </p:cNvPr>
          <p:cNvSpPr/>
          <p:nvPr/>
        </p:nvSpPr>
        <p:spPr>
          <a:xfrm>
            <a:off x="325755" y="1554480"/>
            <a:ext cx="2286000" cy="26670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completes requisition with appropriate signatures; gets approvals; and forwards appointment letter, requisition, CV, credentials, comprehensive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Requirements for Postdoctoral Fellow and Visiting Scholar Appointments” form, </a:t>
            </a:r>
            <a:r>
              <a:rPr lang="en-US" sz="900" b="1" dirty="0">
                <a:latin typeface="Georgia" pitchFamily="18" charset="0"/>
              </a:rPr>
              <a:t>written recommendation from mentor in the home program, and official verification of enrollment or employment at the home institution to the Office of Postdoctoral Affairs (OPA)</a:t>
            </a:r>
          </a:p>
        </p:txBody>
      </p:sp>
      <p:sp>
        <p:nvSpPr>
          <p:cNvPr id="26" name="Flowchart: Alternate Process 25">
            <a:extLst>
              <a:ext uri="{FF2B5EF4-FFF2-40B4-BE49-F238E27FC236}">
                <a16:creationId xmlns:a16="http://schemas.microsoft.com/office/drawing/2014/main" id="{3810D588-7773-4AA8-A14A-0535170BAB33}"/>
              </a:ext>
            </a:extLst>
          </p:cNvPr>
          <p:cNvSpPr/>
          <p:nvPr/>
        </p:nvSpPr>
        <p:spPr>
          <a:xfrm>
            <a:off x="2819401" y="2255519"/>
            <a:ext cx="1447799" cy="762000"/>
          </a:xfrm>
          <a:prstGeom prst="flowChartAlternateProcess">
            <a:avLst/>
          </a:prstGeom>
          <a:solidFill>
            <a:srgbClr val="FFCF37"/>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mails letter to VRS/VRSR/VGSS candidate </a:t>
            </a:r>
            <a:endParaRPr lang="en-US" sz="900" dirty="0">
              <a:solidFill>
                <a:schemeClr val="bg1"/>
              </a:solidFill>
              <a:latin typeface="Georgia" pitchFamily="18" charset="0"/>
            </a:endParaRPr>
          </a:p>
        </p:txBody>
      </p:sp>
      <p:sp>
        <p:nvSpPr>
          <p:cNvPr id="28" name="Flowchart: Alternate Process 27">
            <a:extLst>
              <a:ext uri="{FF2B5EF4-FFF2-40B4-BE49-F238E27FC236}">
                <a16:creationId xmlns:a16="http://schemas.microsoft.com/office/drawing/2014/main" id="{499D5C32-EB8F-46E8-929A-469C1A6491FD}"/>
              </a:ext>
            </a:extLst>
          </p:cNvPr>
          <p:cNvSpPr/>
          <p:nvPr/>
        </p:nvSpPr>
        <p:spPr>
          <a:xfrm>
            <a:off x="3390900" y="4114800"/>
            <a:ext cx="1295400" cy="964276"/>
          </a:xfrm>
          <a:prstGeom prst="flowChartAlternateProcess">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ISSS receives credentials and approval from OPA to process visa application</a:t>
            </a:r>
          </a:p>
        </p:txBody>
      </p:sp>
      <p:sp>
        <p:nvSpPr>
          <p:cNvPr id="30" name="Flowchart: Alternate Process 29">
            <a:extLst>
              <a:ext uri="{FF2B5EF4-FFF2-40B4-BE49-F238E27FC236}">
                <a16:creationId xmlns:a16="http://schemas.microsoft.com/office/drawing/2014/main" id="{90B89475-162E-4254-883A-C05097D06961}"/>
              </a:ext>
            </a:extLst>
          </p:cNvPr>
          <p:cNvSpPr/>
          <p:nvPr/>
        </p:nvSpPr>
        <p:spPr>
          <a:xfrm>
            <a:off x="4914900" y="2628912"/>
            <a:ext cx="1447800" cy="762000"/>
          </a:xfrm>
          <a:prstGeom prst="flowChartAlternateProcess">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VRS/VRSR/VGSS candidate signs and mails letter back to OPA</a:t>
            </a:r>
          </a:p>
        </p:txBody>
      </p:sp>
    </p:spTree>
    <p:extLst>
      <p:ext uri="{BB962C8B-B14F-4D97-AF65-F5344CB8AC3E}">
        <p14:creationId xmlns:p14="http://schemas.microsoft.com/office/powerpoint/2010/main" val="1006773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8763000" cy="1188720"/>
          </a:xfrm>
        </p:spPr>
        <p:txBody>
          <a:bodyPr>
            <a:noAutofit/>
          </a:bodyPr>
          <a:lstStyle/>
          <a:p>
            <a:r>
              <a:rPr lang="en-US" sz="3200" dirty="0">
                <a:solidFill>
                  <a:schemeClr val="accent1">
                    <a:lumMod val="60000"/>
                    <a:lumOff val="40000"/>
                  </a:schemeClr>
                </a:solidFill>
                <a:latin typeface="Georgia" pitchFamily="18" charset="0"/>
              </a:rPr>
              <a:t>Flow Chart 4: Appointment of Domestic VRS, VRSR, and VGSS – No Temple Stipend</a:t>
            </a:r>
          </a:p>
        </p:txBody>
      </p:sp>
      <p:sp>
        <p:nvSpPr>
          <p:cNvPr id="2" name="Content Placeholder 1"/>
          <p:cNvSpPr>
            <a:spLocks noGrp="1"/>
          </p:cNvSpPr>
          <p:nvPr>
            <p:ph idx="1"/>
          </p:nvPr>
        </p:nvSpPr>
        <p:spPr/>
        <p:txBody>
          <a:bodyPr/>
          <a:lstStyle/>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a:p>
            <a:endParaRPr lang="en-US" dirty="0">
              <a:latin typeface="Georgia" pitchFamily="18" charset="0"/>
            </a:endParaRPr>
          </a:p>
        </p:txBody>
      </p: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010400" y="2286000"/>
            <a:ext cx="15240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receives documents from OPA and forwards request for courtesy ID to HR</a:t>
            </a:r>
          </a:p>
        </p:txBody>
      </p: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23</a:t>
            </a:fld>
            <a:endParaRPr lang="en-US" sz="1000" dirty="0">
              <a:solidFill>
                <a:schemeClr val="accent1">
                  <a:lumMod val="60000"/>
                  <a:lumOff val="40000"/>
                </a:schemeClr>
              </a:solidFill>
              <a:latin typeface="Arial" pitchFamily="34" charset="0"/>
              <a:cs typeface="Arial" pitchFamily="34" charset="0"/>
            </a:endParaRPr>
          </a:p>
        </p:txBody>
      </p:sp>
      <p:pic>
        <p:nvPicPr>
          <p:cNvPr id="19" name="Picture 18">
            <a:extLst>
              <a:ext uri="{FF2B5EF4-FFF2-40B4-BE49-F238E27FC236}">
                <a16:creationId xmlns:a16="http://schemas.microsoft.com/office/drawing/2014/main" id="{27AB0076-EE3F-4BA4-9055-747160E6FB33}"/>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21" name="Rounded Rectangle 10">
            <a:extLst>
              <a:ext uri="{FF2B5EF4-FFF2-40B4-BE49-F238E27FC236}">
                <a16:creationId xmlns:a16="http://schemas.microsoft.com/office/drawing/2014/main" id="{B7C713F4-8C09-4920-9A79-2A5F7F05A86B}"/>
              </a:ext>
            </a:extLst>
          </p:cNvPr>
          <p:cNvSpPr/>
          <p:nvPr/>
        </p:nvSpPr>
        <p:spPr>
          <a:xfrm>
            <a:off x="325755" y="1554480"/>
            <a:ext cx="2286000" cy="26670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latin typeface="Georgia" pitchFamily="18" charset="0"/>
              </a:rPr>
              <a:t>Business Manager completes requisition with appropriate signatures; gets approvals; and forwards appointment letter, requisition, CV, credentials, comprehensive program objective, “</a:t>
            </a:r>
            <a:r>
              <a:rPr lang="en-US" sz="900" b="1" dirty="0">
                <a:ln w="11430"/>
                <a:solidFill>
                  <a:schemeClr val="bg1"/>
                </a:solidFill>
                <a:latin typeface="Georgia" pitchFamily="18" charset="0"/>
              </a:rPr>
              <a:t>D</a:t>
            </a:r>
            <a:r>
              <a:rPr lang="en-US" sz="900" b="1" dirty="0">
                <a:solidFill>
                  <a:schemeClr val="bg1"/>
                </a:solidFill>
                <a:latin typeface="Georgia" pitchFamily="18" charset="0"/>
              </a:rPr>
              <a:t>epartmental Documentation of Requirements for Postdoctoral Fellow and Visiting Scholar Appointments” form, </a:t>
            </a:r>
            <a:r>
              <a:rPr lang="en-US" sz="900" b="1" dirty="0">
                <a:latin typeface="Georgia" pitchFamily="18" charset="0"/>
              </a:rPr>
              <a:t>written recommendation from mentor in the home program, and official verification of enrollment or employment at the home institution to the Office of Postdoctoral Affairs (OPA)</a:t>
            </a:r>
          </a:p>
        </p:txBody>
      </p:sp>
      <p:sp>
        <p:nvSpPr>
          <p:cNvPr id="23" name="Rounded Rectangle 5">
            <a:extLst>
              <a:ext uri="{FF2B5EF4-FFF2-40B4-BE49-F238E27FC236}">
                <a16:creationId xmlns:a16="http://schemas.microsoft.com/office/drawing/2014/main" id="{13EC5358-02F5-40F9-870F-92E737D33EDB}"/>
              </a:ext>
            </a:extLst>
          </p:cNvPr>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reviews and approves letter and mails letter to VRS/VRSR/VGSS candidate</a:t>
            </a:r>
          </a:p>
        </p:txBody>
      </p:sp>
      <p:sp>
        <p:nvSpPr>
          <p:cNvPr id="25" name="Flowchart: Alternate Process 24">
            <a:extLst>
              <a:ext uri="{FF2B5EF4-FFF2-40B4-BE49-F238E27FC236}">
                <a16:creationId xmlns:a16="http://schemas.microsoft.com/office/drawing/2014/main" id="{A54CF20F-4AEC-46FC-9D0D-3F30BB4BBEF5}"/>
              </a:ext>
            </a:extLst>
          </p:cNvPr>
          <p:cNvSpPr/>
          <p:nvPr/>
        </p:nvSpPr>
        <p:spPr>
          <a:xfrm>
            <a:off x="2946401" y="2268163"/>
            <a:ext cx="1447800" cy="762000"/>
          </a:xfrm>
          <a:prstGeom prst="flowChartAlternateProcess">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VRS/VRSR/VGSS candidate signs and mails letter back to OPA</a:t>
            </a:r>
          </a:p>
        </p:txBody>
      </p:sp>
      <p:sp>
        <p:nvSpPr>
          <p:cNvPr id="26" name="Rounded Rectangle 3">
            <a:extLst>
              <a:ext uri="{FF2B5EF4-FFF2-40B4-BE49-F238E27FC236}">
                <a16:creationId xmlns:a16="http://schemas.microsoft.com/office/drawing/2014/main" id="{CC0B5F78-DA8C-4C80-B135-1865359D6F88}"/>
              </a:ext>
            </a:extLst>
          </p:cNvPr>
          <p:cNvSpPr/>
          <p:nvPr/>
        </p:nvSpPr>
        <p:spPr>
          <a:xfrm>
            <a:off x="4900612" y="4925117"/>
            <a:ext cx="1447800" cy="10668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OPA collects and forwards documents to  Business Manager and, for recordkeeping, HR</a:t>
            </a:r>
          </a:p>
        </p:txBody>
      </p:sp>
      <p:sp>
        <p:nvSpPr>
          <p:cNvPr id="28" name="Rounded Rectangle 8">
            <a:extLst>
              <a:ext uri="{FF2B5EF4-FFF2-40B4-BE49-F238E27FC236}">
                <a16:creationId xmlns:a16="http://schemas.microsoft.com/office/drawing/2014/main" id="{D2F4C7E1-654F-417C-B9BF-F69FC26DC0E3}"/>
              </a:ext>
            </a:extLst>
          </p:cNvPr>
          <p:cNvSpPr/>
          <p:nvPr/>
        </p:nvSpPr>
        <p:spPr>
          <a:xfrm>
            <a:off x="7153275" y="4533900"/>
            <a:ext cx="1524000" cy="1219200"/>
          </a:xfrm>
          <a:prstGeom prst="roundRect">
            <a:avLst/>
          </a:prstGeom>
          <a:solidFill>
            <a:srgbClr val="CCC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bg1"/>
                </a:solidFill>
                <a:latin typeface="Georgia" pitchFamily="18" charset="0"/>
              </a:rPr>
              <a:t>Human Resources receives documents from OPA for recordkeeping and processes request for courtesy ID from Business Manager</a:t>
            </a:r>
          </a:p>
        </p:txBody>
      </p:sp>
      <p:cxnSp>
        <p:nvCxnSpPr>
          <p:cNvPr id="30" name="Straight Arrow Connector 29">
            <a:extLst>
              <a:ext uri="{FF2B5EF4-FFF2-40B4-BE49-F238E27FC236}">
                <a16:creationId xmlns:a16="http://schemas.microsoft.com/office/drawing/2014/main" id="{E88B35BD-F99E-4E00-BDDF-15A2B5004782}"/>
              </a:ext>
            </a:extLst>
          </p:cNvPr>
          <p:cNvCxnSpPr>
            <a:cxnSpLocks/>
          </p:cNvCxnSpPr>
          <p:nvPr/>
        </p:nvCxnSpPr>
        <p:spPr>
          <a:xfrm>
            <a:off x="4091940" y="3124200"/>
            <a:ext cx="957739" cy="178308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583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Overview of Steps Required to Hire a Temporary Visiting Scholar/Student</a:t>
            </a:r>
          </a:p>
        </p:txBody>
      </p:sp>
      <p:sp>
        <p:nvSpPr>
          <p:cNvPr id="2" name="Content Placeholder 1"/>
          <p:cNvSpPr>
            <a:spLocks noGrp="1"/>
          </p:cNvSpPr>
          <p:nvPr>
            <p:ph idx="4294967295"/>
          </p:nvPr>
        </p:nvSpPr>
        <p:spPr>
          <a:xfrm>
            <a:off x="533400" y="1645920"/>
            <a:ext cx="8001000" cy="4275513"/>
          </a:xfrm>
        </p:spPr>
        <p:txBody>
          <a:bodyPr>
            <a:noAutofit/>
          </a:bodyPr>
          <a:lstStyle/>
          <a:p>
            <a:pPr marL="365760" indent="-365760">
              <a:buClr>
                <a:schemeClr val="accent1">
                  <a:lumMod val="60000"/>
                  <a:lumOff val="40000"/>
                </a:schemeClr>
              </a:buClr>
              <a:buFont typeface="+mj-lt"/>
              <a:buAutoNum type="arabicPeriod"/>
            </a:pPr>
            <a:r>
              <a:rPr lang="en-US" sz="2200" dirty="0">
                <a:latin typeface="Georgia" pitchFamily="18" charset="0"/>
              </a:rPr>
              <a:t>Business Manager initiates the process.</a:t>
            </a:r>
          </a:p>
          <a:p>
            <a:pPr marL="365760" indent="-365760">
              <a:buClr>
                <a:schemeClr val="accent1">
                  <a:lumMod val="60000"/>
                  <a:lumOff val="40000"/>
                </a:schemeClr>
              </a:buClr>
              <a:buFont typeface="+mj-lt"/>
              <a:buAutoNum type="arabicPeriod"/>
            </a:pPr>
            <a:r>
              <a:rPr lang="en-US" sz="2200" dirty="0">
                <a:latin typeface="Georgia" pitchFamily="18" charset="0"/>
              </a:rPr>
              <a:t>Office of Postdoctoral Affairs reviews documents and advances the process by mailing the candidate’s letter of appointment or by meeting with the candidate to sign the reappointment letter and, if candidate is a foreign national, following up with ISSS.</a:t>
            </a:r>
          </a:p>
          <a:p>
            <a:pPr marL="365760" indent="-365760">
              <a:buClr>
                <a:srgbClr val="FFCB25"/>
              </a:buClr>
              <a:buFont typeface="+mj-lt"/>
              <a:buAutoNum type="arabicPeriod"/>
            </a:pPr>
            <a:r>
              <a:rPr lang="en-US" sz="2200" dirty="0">
                <a:latin typeface="Georgia" pitchFamily="18" charset="0"/>
              </a:rPr>
              <a:t>Business Manager engages in further follow-up on behalf of and with the Visiting Scholar/Student candidate.</a:t>
            </a:r>
          </a:p>
          <a:p>
            <a:pPr marL="365760" indent="-365760">
              <a:buClr>
                <a:schemeClr val="accent1">
                  <a:lumMod val="60000"/>
                  <a:lumOff val="40000"/>
                </a:schemeClr>
              </a:buClr>
              <a:buFont typeface="+mj-lt"/>
              <a:buAutoNum type="arabicPeriod"/>
            </a:pPr>
            <a:r>
              <a:rPr lang="en-US" sz="2200" dirty="0">
                <a:latin typeface="Georgia" pitchFamily="18" charset="0"/>
              </a:rPr>
              <a:t>Office of Postdoctoral Affairs advances paperwork to Human Resources and sends final copies to Business Manager.</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24</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17736F87-D473-4168-A316-89CBE256F829}"/>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Step 1: Process Initiated by Unit’s Business Manager</a:t>
            </a:r>
          </a:p>
        </p:txBody>
      </p:sp>
      <p:sp>
        <p:nvSpPr>
          <p:cNvPr id="2" name="Content Placeholder 1"/>
          <p:cNvSpPr>
            <a:spLocks noGrp="1"/>
          </p:cNvSpPr>
          <p:nvPr>
            <p:ph idx="4294967295"/>
          </p:nvPr>
        </p:nvSpPr>
        <p:spPr>
          <a:xfrm>
            <a:off x="457200" y="1645920"/>
            <a:ext cx="8458200" cy="4450080"/>
          </a:xfrm>
        </p:spPr>
        <p:txBody>
          <a:bodyPr>
            <a:noAutofit/>
          </a:bodyPr>
          <a:lstStyle/>
          <a:p>
            <a:pPr>
              <a:buClr>
                <a:schemeClr val="accent1">
                  <a:lumMod val="60000"/>
                  <a:lumOff val="40000"/>
                </a:schemeClr>
              </a:buClr>
              <a:buFont typeface="Wingdings" pitchFamily="2" charset="2"/>
              <a:buChar char="Ø"/>
            </a:pPr>
            <a:r>
              <a:rPr lang="en-US" sz="2200" dirty="0">
                <a:latin typeface="Georgia" pitchFamily="18" charset="0"/>
              </a:rPr>
              <a:t>Completes “Visiting Research Scholars Requisition,” accessible via </a:t>
            </a:r>
            <a:r>
              <a:rPr lang="en-US" sz="2200" dirty="0" err="1">
                <a:latin typeface="Georgia" pitchFamily="18" charset="0"/>
              </a:rPr>
              <a:t>TUportal</a:t>
            </a:r>
            <a:r>
              <a:rPr lang="en-US" sz="2200" dirty="0">
                <a:latin typeface="Georgia" pitchFamily="18" charset="0"/>
              </a:rPr>
              <a:t> under Staff Tools in the University Forms channel, for those who are to receive a stipend from Temple University.</a:t>
            </a:r>
          </a:p>
          <a:p>
            <a:pPr>
              <a:buClr>
                <a:schemeClr val="accent1">
                  <a:lumMod val="60000"/>
                  <a:lumOff val="40000"/>
                </a:schemeClr>
              </a:buClr>
              <a:buFont typeface="Wingdings" pitchFamily="2" charset="2"/>
              <a:buChar char="Ø"/>
            </a:pPr>
            <a:r>
              <a:rPr lang="en-US" sz="2200" dirty="0">
                <a:latin typeface="Georgia" pitchFamily="18" charset="0"/>
              </a:rPr>
              <a:t>Obtains necessary approvals and signatures on the requisition and/or the appointment letter.</a:t>
            </a:r>
          </a:p>
          <a:p>
            <a:pPr>
              <a:buClr>
                <a:schemeClr val="accent1">
                  <a:lumMod val="60000"/>
                  <a:lumOff val="40000"/>
                </a:schemeClr>
              </a:buClr>
              <a:buFont typeface="Wingdings" pitchFamily="2" charset="2"/>
              <a:buChar char="Ø"/>
            </a:pPr>
            <a:r>
              <a:rPr lang="en-US" sz="2200" dirty="0">
                <a:latin typeface="Georgia" pitchFamily="18" charset="0"/>
              </a:rPr>
              <a:t>Forwards visa documentation through the </a:t>
            </a:r>
            <a:r>
              <a:rPr lang="en-US" sz="2200" dirty="0" err="1">
                <a:latin typeface="Georgia" pitchFamily="18" charset="0"/>
              </a:rPr>
              <a:t>DestinyOne</a:t>
            </a:r>
            <a:r>
              <a:rPr lang="en-US" sz="2200" dirty="0">
                <a:latin typeface="Georgia" pitchFamily="18" charset="0"/>
              </a:rPr>
              <a:t> system, if Visiting Scholar/Student is a foreign national.</a:t>
            </a:r>
          </a:p>
          <a:p>
            <a:pPr>
              <a:buClr>
                <a:schemeClr val="accent1">
                  <a:lumMod val="60000"/>
                  <a:lumOff val="40000"/>
                </a:schemeClr>
              </a:buClr>
              <a:buFont typeface="Wingdings" pitchFamily="2" charset="2"/>
              <a:buChar char="Ø"/>
            </a:pPr>
            <a:r>
              <a:rPr lang="en-US" sz="2200" dirty="0">
                <a:latin typeface="Georgia" pitchFamily="18" charset="0"/>
              </a:rPr>
              <a:t>Sends completed “Visiting Research Scholars Requisition” for those receiving a Temple stipend to the Office of Postdoctoral Affairs for processing, along with:</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25</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BC72DAB5-74A1-4EA8-A143-BB327E7527A4}"/>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Step 1: Process Initiated by Unit’s Business Manager </a:t>
            </a:r>
            <a:r>
              <a:rPr lang="en-US" sz="1800" dirty="0">
                <a:solidFill>
                  <a:schemeClr val="accent1">
                    <a:lumMod val="60000"/>
                    <a:lumOff val="40000"/>
                  </a:schemeClr>
                </a:solidFill>
                <a:latin typeface="Georgia" pitchFamily="18" charset="0"/>
              </a:rPr>
              <a:t>(continued)</a:t>
            </a:r>
          </a:p>
        </p:txBody>
      </p:sp>
      <p:sp>
        <p:nvSpPr>
          <p:cNvPr id="2" name="Content Placeholder 1"/>
          <p:cNvSpPr>
            <a:spLocks noGrp="1"/>
          </p:cNvSpPr>
          <p:nvPr>
            <p:ph idx="4294967295"/>
          </p:nvPr>
        </p:nvSpPr>
        <p:spPr>
          <a:xfrm>
            <a:off x="457200" y="1645920"/>
            <a:ext cx="8312248" cy="4876800"/>
          </a:xfrm>
        </p:spPr>
        <p:txBody>
          <a:bodyPr>
            <a:noAutofit/>
          </a:bodyPr>
          <a:lstStyle/>
          <a:p>
            <a:pPr lvl="1">
              <a:buClr>
                <a:schemeClr val="accent1">
                  <a:lumMod val="60000"/>
                  <a:lumOff val="40000"/>
                </a:schemeClr>
              </a:buClr>
              <a:buFont typeface="Arial" pitchFamily="34" charset="0"/>
              <a:buChar char="•"/>
            </a:pPr>
            <a:r>
              <a:rPr lang="en-US" sz="1700" dirty="0">
                <a:latin typeface="Georgia" pitchFamily="18" charset="0"/>
              </a:rPr>
              <a:t>Appointment/reappointment letter</a:t>
            </a:r>
          </a:p>
          <a:p>
            <a:pPr lvl="1">
              <a:buClr>
                <a:schemeClr val="accent1">
                  <a:lumMod val="60000"/>
                  <a:lumOff val="40000"/>
                </a:schemeClr>
              </a:buClr>
              <a:buFont typeface="Arial" pitchFamily="34" charset="0"/>
              <a:buChar char="•"/>
            </a:pPr>
            <a:r>
              <a:rPr lang="en-US" sz="1700" dirty="0">
                <a:latin typeface="Georgia" pitchFamily="18" charset="0"/>
              </a:rPr>
              <a:t>Comprehensive job description</a:t>
            </a:r>
          </a:p>
          <a:p>
            <a:pPr lvl="1">
              <a:buClr>
                <a:schemeClr val="accent1">
                  <a:lumMod val="60000"/>
                  <a:lumOff val="40000"/>
                </a:schemeClr>
              </a:buClr>
              <a:buFont typeface="Arial" pitchFamily="34" charset="0"/>
              <a:buChar char="•"/>
            </a:pPr>
            <a:r>
              <a:rPr lang="en-US" sz="1700" dirty="0">
                <a:latin typeface="Georgia" pitchFamily="18" charset="0"/>
              </a:rPr>
              <a:t>“Departmental Documentation of Requirements for </a:t>
            </a:r>
            <a:r>
              <a:rPr lang="en-US" sz="1600" dirty="0">
                <a:latin typeface="Georgia" pitchFamily="18" charset="0"/>
              </a:rPr>
              <a:t>Postdoctoral Fellow and Visiting Scholar </a:t>
            </a:r>
            <a:r>
              <a:rPr lang="en-US" sz="1700" dirty="0">
                <a:latin typeface="Georgia" pitchFamily="18" charset="0"/>
              </a:rPr>
              <a:t>Appointments” form</a:t>
            </a:r>
          </a:p>
          <a:p>
            <a:pPr lvl="1">
              <a:buClr>
                <a:schemeClr val="accent1">
                  <a:lumMod val="60000"/>
                  <a:lumOff val="40000"/>
                </a:schemeClr>
              </a:buClr>
              <a:buFont typeface="Arial" pitchFamily="34" charset="0"/>
              <a:buChar char="•"/>
            </a:pPr>
            <a:r>
              <a:rPr lang="en-US" sz="1700" dirty="0">
                <a:latin typeface="Georgia" pitchFamily="18" charset="0"/>
              </a:rPr>
              <a:t>CV or, if reappointment, updated CV*</a:t>
            </a:r>
          </a:p>
          <a:p>
            <a:pPr lvl="1">
              <a:buClr>
                <a:schemeClr val="accent1">
                  <a:lumMod val="60000"/>
                  <a:lumOff val="40000"/>
                </a:schemeClr>
              </a:buClr>
              <a:buFont typeface="Arial" pitchFamily="34" charset="0"/>
              <a:buChar char="•"/>
            </a:pPr>
            <a:r>
              <a:rPr lang="en-US" sz="1700" dirty="0">
                <a:latin typeface="Georgia" pitchFamily="18" charset="0"/>
              </a:rPr>
              <a:t>Description of program objective*</a:t>
            </a:r>
          </a:p>
          <a:p>
            <a:pPr lvl="1">
              <a:buClr>
                <a:schemeClr val="accent1">
                  <a:lumMod val="60000"/>
                  <a:lumOff val="40000"/>
                </a:schemeClr>
              </a:buClr>
              <a:buFont typeface="Arial" pitchFamily="34" charset="0"/>
              <a:buChar char="•"/>
            </a:pPr>
            <a:r>
              <a:rPr lang="en-US" sz="1700" dirty="0">
                <a:latin typeface="Georgia" pitchFamily="18" charset="0"/>
              </a:rPr>
              <a:t>Written recommendation from mentor in the home program*</a:t>
            </a:r>
          </a:p>
          <a:p>
            <a:pPr lvl="1">
              <a:buClr>
                <a:schemeClr val="accent1">
                  <a:lumMod val="60000"/>
                  <a:lumOff val="40000"/>
                </a:schemeClr>
              </a:buClr>
              <a:buFont typeface="Arial" pitchFamily="34" charset="0"/>
              <a:buChar char="•"/>
            </a:pPr>
            <a:r>
              <a:rPr lang="en-US" sz="1700" dirty="0">
                <a:latin typeface="Georgia" pitchFamily="18" charset="0"/>
              </a:rPr>
              <a:t>Official verification of enrollment or employment at home institution*</a:t>
            </a:r>
          </a:p>
          <a:p>
            <a:pPr lvl="1">
              <a:buClr>
                <a:schemeClr val="accent1">
                  <a:lumMod val="60000"/>
                  <a:lumOff val="40000"/>
                </a:schemeClr>
              </a:buClr>
              <a:buFont typeface="Arial" pitchFamily="34" charset="0"/>
              <a:buChar char="•"/>
            </a:pPr>
            <a:r>
              <a:rPr lang="en-US" sz="1700" dirty="0">
                <a:latin typeface="Georgia" pitchFamily="18" charset="0"/>
              </a:rPr>
              <a:t>Documentation of outside funding for those receiving support from their home institution*</a:t>
            </a:r>
          </a:p>
          <a:p>
            <a:pPr lvl="1">
              <a:buClr>
                <a:schemeClr val="accent1">
                  <a:lumMod val="60000"/>
                  <a:lumOff val="40000"/>
                </a:schemeClr>
              </a:buClr>
              <a:buFont typeface="Arial" pitchFamily="34" charset="0"/>
              <a:buChar char="•"/>
            </a:pPr>
            <a:r>
              <a:rPr lang="en-US" sz="1700" dirty="0">
                <a:latin typeface="Georgia" pitchFamily="18" charset="0"/>
              </a:rPr>
              <a:t>Transcript or, if non-U.S. institution was attended, copies of the non-U.S. transcript*</a:t>
            </a:r>
          </a:p>
          <a:p>
            <a:pPr lvl="1">
              <a:buClr>
                <a:schemeClr val="accent1">
                  <a:lumMod val="60000"/>
                  <a:lumOff val="40000"/>
                </a:schemeClr>
              </a:buClr>
              <a:buFont typeface="Arial" pitchFamily="34" charset="0"/>
              <a:buChar char="•"/>
            </a:pPr>
            <a:r>
              <a:rPr lang="en-US" sz="1700" dirty="0">
                <a:latin typeface="Georgia" pitchFamily="18" charset="0"/>
              </a:rPr>
              <a:t>Copy of baccalaureate, master’s, or doctoral diploma/certificate*</a:t>
            </a:r>
          </a:p>
          <a:p>
            <a:pPr lvl="1">
              <a:buClr>
                <a:schemeClr val="accent1">
                  <a:lumMod val="60000"/>
                  <a:lumOff val="40000"/>
                </a:schemeClr>
              </a:buClr>
              <a:buFont typeface="Arial" pitchFamily="34" charset="0"/>
              <a:buChar char="•"/>
            </a:pPr>
            <a:r>
              <a:rPr lang="en-US" sz="1700" dirty="0">
                <a:latin typeface="Georgia" pitchFamily="18" charset="0"/>
              </a:rPr>
              <a:t>DS-2019 application, if Visiting Scholar/Student candidate is a foreign national*</a:t>
            </a:r>
          </a:p>
          <a:p>
            <a:pPr marL="537210" lvl="1" indent="0">
              <a:spcBef>
                <a:spcPts val="1200"/>
              </a:spcBef>
              <a:buClr>
                <a:schemeClr val="accent1">
                  <a:lumMod val="60000"/>
                  <a:lumOff val="40000"/>
                </a:schemeClr>
              </a:buClr>
              <a:buNone/>
            </a:pPr>
            <a:r>
              <a:rPr lang="en-US" sz="1400" dirty="0">
                <a:latin typeface="Georgia" panose="02040502050405020303" pitchFamily="18" charset="0"/>
              </a:rPr>
              <a:t>      </a:t>
            </a:r>
            <a:r>
              <a:rPr lang="en-US" sz="1200" dirty="0">
                <a:latin typeface="Georgia" panose="02040502050405020303" pitchFamily="18" charset="0"/>
              </a:rPr>
              <a:t>* Uploaded to the </a:t>
            </a:r>
            <a:r>
              <a:rPr lang="en-US" sz="1200" dirty="0" err="1">
                <a:latin typeface="Georgia" panose="02040502050405020303" pitchFamily="18" charset="0"/>
              </a:rPr>
              <a:t>DestinyOne</a:t>
            </a:r>
            <a:r>
              <a:rPr lang="en-US" sz="1200" dirty="0">
                <a:latin typeface="Georgia" panose="02040502050405020303" pitchFamily="18" charset="0"/>
              </a:rPr>
              <a:t> system for foreign nationals.</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26</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9872FDCF-DDF3-4102-AA52-DEABFDDC90FC}"/>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83859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8534400" cy="1188720"/>
          </a:xfrm>
        </p:spPr>
        <p:txBody>
          <a:bodyPr>
            <a:noAutofit/>
          </a:bodyPr>
          <a:lstStyle/>
          <a:p>
            <a:r>
              <a:rPr lang="en-US" sz="4000" dirty="0">
                <a:solidFill>
                  <a:schemeClr val="accent1">
                    <a:lumMod val="60000"/>
                    <a:lumOff val="40000"/>
                  </a:schemeClr>
                </a:solidFill>
                <a:latin typeface="Georgia" pitchFamily="18" charset="0"/>
              </a:rPr>
              <a:t>Step 2: Paperwork Handled by Office of Postdoctoral Affairs</a:t>
            </a:r>
          </a:p>
        </p:txBody>
      </p:sp>
      <p:sp>
        <p:nvSpPr>
          <p:cNvPr id="4" name="Content Placeholder 3"/>
          <p:cNvSpPr>
            <a:spLocks noGrp="1"/>
          </p:cNvSpPr>
          <p:nvPr>
            <p:ph idx="1"/>
          </p:nvPr>
        </p:nvSpPr>
        <p:spPr>
          <a:xfrm>
            <a:off x="457200" y="1645920"/>
            <a:ext cx="8229600" cy="4572000"/>
          </a:xfrm>
        </p:spPr>
        <p:txBody>
          <a:bodyPr>
            <a:normAutofit lnSpcReduction="10000"/>
          </a:bodyPr>
          <a:lstStyle/>
          <a:p>
            <a:pPr>
              <a:buClr>
                <a:schemeClr val="accent1">
                  <a:lumMod val="60000"/>
                  <a:lumOff val="40000"/>
                </a:schemeClr>
              </a:buClr>
              <a:buFont typeface="Wingdings" pitchFamily="2" charset="2"/>
              <a:buChar char="Ø"/>
            </a:pPr>
            <a:r>
              <a:rPr lang="en-US" sz="2400" dirty="0">
                <a:latin typeface="Georgia" pitchFamily="18" charset="0"/>
              </a:rPr>
              <a:t>Reviews appointment/reappointment letter.</a:t>
            </a:r>
          </a:p>
          <a:p>
            <a:pPr>
              <a:buClr>
                <a:schemeClr val="accent1">
                  <a:lumMod val="60000"/>
                  <a:lumOff val="40000"/>
                </a:schemeClr>
              </a:buClr>
              <a:buFont typeface="Wingdings" pitchFamily="2" charset="2"/>
              <a:buChar char="Ø"/>
            </a:pPr>
            <a:r>
              <a:rPr lang="en-US" sz="2400" dirty="0">
                <a:latin typeface="Georgia" pitchFamily="18" charset="0"/>
              </a:rPr>
              <a:t>Reviews documentation, including that submitted through the </a:t>
            </a:r>
            <a:r>
              <a:rPr lang="en-US" sz="2400" dirty="0" err="1">
                <a:latin typeface="Georgia" pitchFamily="18" charset="0"/>
              </a:rPr>
              <a:t>DestinyOne</a:t>
            </a:r>
            <a:r>
              <a:rPr lang="en-US" sz="2400" dirty="0">
                <a:latin typeface="Georgia" pitchFamily="18" charset="0"/>
              </a:rPr>
              <a:t> system, and confirms that the candidate meets all requirements for the appointment/reappointment.</a:t>
            </a:r>
          </a:p>
          <a:p>
            <a:pPr>
              <a:buClr>
                <a:schemeClr val="accent1">
                  <a:lumMod val="60000"/>
                  <a:lumOff val="40000"/>
                </a:schemeClr>
              </a:buClr>
              <a:buFont typeface="Wingdings" pitchFamily="2" charset="2"/>
              <a:buChar char="Ø"/>
            </a:pPr>
            <a:r>
              <a:rPr lang="en-US" sz="2400" dirty="0">
                <a:latin typeface="Georgia" pitchFamily="18" charset="0"/>
              </a:rPr>
              <a:t>Advises the Office of International Student and Scholar Services to move forward with the visa request, if the Visiting Scholar/Student candidate is a foreign national.</a:t>
            </a:r>
          </a:p>
          <a:p>
            <a:pPr>
              <a:buClr>
                <a:schemeClr val="accent1">
                  <a:lumMod val="60000"/>
                  <a:lumOff val="40000"/>
                </a:schemeClr>
              </a:buClr>
              <a:buFont typeface="Wingdings" pitchFamily="2" charset="2"/>
              <a:buChar char="Ø"/>
            </a:pPr>
            <a:r>
              <a:rPr lang="en-US" sz="2400" dirty="0">
                <a:latin typeface="Georgia" pitchFamily="18" charset="0"/>
              </a:rPr>
              <a:t>Mails candidate’s appointment letter using UPS shipping label provided by unit’s Business Manager or meets with candidate for signature on reappointment letter.</a:t>
            </a:r>
          </a:p>
        </p:txBody>
      </p:sp>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27</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A3FC8BB9-4E16-4B13-8655-0D2170E8831E}"/>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Step 3: Follow-Up Undertaken by Unit’s Business Manager</a:t>
            </a:r>
          </a:p>
        </p:txBody>
      </p:sp>
      <p:sp>
        <p:nvSpPr>
          <p:cNvPr id="2" name="Content Placeholder 1"/>
          <p:cNvSpPr>
            <a:spLocks noGrp="1"/>
          </p:cNvSpPr>
          <p:nvPr>
            <p:ph idx="1"/>
          </p:nvPr>
        </p:nvSpPr>
        <p:spPr>
          <a:xfrm>
            <a:off x="457200" y="1600200"/>
            <a:ext cx="8305800" cy="4495800"/>
          </a:xfrm>
          <a:ln>
            <a:noFill/>
          </a:ln>
        </p:spPr>
        <p:txBody>
          <a:bodyPr>
            <a:normAutofit/>
          </a:bodyPr>
          <a:lstStyle/>
          <a:p>
            <a:pPr>
              <a:buClr>
                <a:schemeClr val="accent1">
                  <a:lumMod val="60000"/>
                  <a:lumOff val="40000"/>
                </a:schemeClr>
              </a:buClr>
              <a:buFont typeface="Wingdings" pitchFamily="2" charset="2"/>
              <a:buChar char="Ø"/>
            </a:pPr>
            <a:r>
              <a:rPr lang="en-US" sz="2100" dirty="0">
                <a:latin typeface="Georgia" pitchFamily="18" charset="0"/>
              </a:rPr>
              <a:t>Prior to the VRS’s/VRSR’s/VGSS’s start date, Business Manager schedules the following appointments for the candidate:</a:t>
            </a:r>
          </a:p>
          <a:p>
            <a:pPr lvl="1">
              <a:buClr>
                <a:schemeClr val="accent1">
                  <a:lumMod val="60000"/>
                  <a:lumOff val="40000"/>
                </a:schemeClr>
              </a:buClr>
              <a:buFont typeface="Arial" pitchFamily="34" charset="0"/>
              <a:buChar char="•"/>
            </a:pPr>
            <a:r>
              <a:rPr lang="en-US" sz="1700" dirty="0">
                <a:latin typeface="Georgia" pitchFamily="18" charset="0"/>
              </a:rPr>
              <a:t>Meeting with the Office of International Student and Scholar Services, if the candidate is a foreign national, upon arrival at the University</a:t>
            </a:r>
          </a:p>
          <a:p>
            <a:pPr lvl="1">
              <a:buClr>
                <a:schemeClr val="accent1">
                  <a:lumMod val="60000"/>
                  <a:lumOff val="40000"/>
                </a:schemeClr>
              </a:buClr>
              <a:buFont typeface="Arial" pitchFamily="34" charset="0"/>
              <a:buChar char="•"/>
            </a:pPr>
            <a:r>
              <a:rPr lang="en-US" sz="1700" dirty="0">
                <a:latin typeface="Georgia" pitchFamily="18" charset="0"/>
              </a:rPr>
              <a:t>Orientation with Nina Marie Campellone, Project Manager, Office of Postdoctoral Affairs</a:t>
            </a:r>
          </a:p>
          <a:p>
            <a:pPr lvl="1">
              <a:buClr>
                <a:srgbClr val="FFCB25"/>
              </a:buClr>
              <a:buFont typeface="Arial" pitchFamily="34" charset="0"/>
              <a:buChar char="•"/>
            </a:pPr>
            <a:r>
              <a:rPr lang="en-US" sz="1700" dirty="0">
                <a:latin typeface="Georgia" pitchFamily="18" charset="0"/>
              </a:rPr>
              <a:t>University Orientation with Learning and Development in the Department of Human Resources</a:t>
            </a:r>
          </a:p>
          <a:p>
            <a:pPr lvl="2">
              <a:buClr>
                <a:schemeClr val="accent1">
                  <a:lumMod val="60000"/>
                  <a:lumOff val="40000"/>
                </a:schemeClr>
              </a:buClr>
              <a:buFont typeface="Wingdings" pitchFamily="2" charset="2"/>
              <a:buChar char="§"/>
            </a:pPr>
            <a:r>
              <a:rPr lang="en-US" sz="1400" dirty="0">
                <a:latin typeface="Georgia" pitchFamily="18" charset="0"/>
              </a:rPr>
              <a:t>215-926-2218</a:t>
            </a:r>
          </a:p>
          <a:p>
            <a:pPr lvl="1">
              <a:buClr>
                <a:schemeClr val="accent1">
                  <a:lumMod val="60000"/>
                  <a:lumOff val="40000"/>
                </a:schemeClr>
              </a:buClr>
              <a:buFont typeface="Arial" pitchFamily="34" charset="0"/>
              <a:buChar char="•"/>
            </a:pPr>
            <a:r>
              <a:rPr lang="en-US" sz="1700" dirty="0">
                <a:latin typeface="Georgia" pitchFamily="18" charset="0"/>
              </a:rPr>
              <a:t>Environmental Health and Radiation Safety (EHRS) Training, if applicable, through </a:t>
            </a:r>
            <a:r>
              <a:rPr lang="en-US" sz="1700" dirty="0" err="1">
                <a:latin typeface="Georgia" pitchFamily="18" charset="0"/>
              </a:rPr>
              <a:t>Kisha</a:t>
            </a:r>
            <a:r>
              <a:rPr lang="en-US" sz="1700" dirty="0">
                <a:latin typeface="Georgia" pitchFamily="18" charset="0"/>
              </a:rPr>
              <a:t> Grady, Training Program Coordinator</a:t>
            </a:r>
          </a:p>
          <a:p>
            <a:pPr lvl="2">
              <a:buClr>
                <a:schemeClr val="accent1">
                  <a:lumMod val="60000"/>
                  <a:lumOff val="40000"/>
                </a:schemeClr>
              </a:buClr>
              <a:buFont typeface="Wingdings" pitchFamily="2" charset="2"/>
              <a:buChar char="§"/>
            </a:pPr>
            <a:r>
              <a:rPr lang="en-US" sz="1400" u="sng" dirty="0">
                <a:solidFill>
                  <a:schemeClr val="accent1">
                    <a:lumMod val="60000"/>
                    <a:lumOff val="40000"/>
                  </a:schemeClr>
                </a:solidFill>
                <a:latin typeface="Georgia" pitchFamily="18" charset="0"/>
              </a:rPr>
              <a:t>kgrady@temple.edu</a:t>
            </a:r>
          </a:p>
          <a:p>
            <a:pPr lvl="2">
              <a:buClr>
                <a:schemeClr val="accent1">
                  <a:lumMod val="60000"/>
                  <a:lumOff val="40000"/>
                </a:schemeClr>
              </a:buClr>
              <a:buFont typeface="Wingdings" pitchFamily="2" charset="2"/>
              <a:buChar char="§"/>
            </a:pPr>
            <a:r>
              <a:rPr lang="en-US" sz="1400" dirty="0">
                <a:latin typeface="Georgia" pitchFamily="18" charset="0"/>
              </a:rPr>
              <a:t>215-707-7697</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28</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64717C0E-63EB-4D52-80EA-3638885023AB}"/>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sz="4400" dirty="0">
                <a:solidFill>
                  <a:schemeClr val="accent1">
                    <a:lumMod val="60000"/>
                    <a:lumOff val="40000"/>
                  </a:schemeClr>
                </a:solidFill>
                <a:latin typeface="Georgia" pitchFamily="18" charset="0"/>
              </a:rPr>
              <a:t>Step 3: Follow-Up Undertaken by Unit’s Business Manager </a:t>
            </a:r>
            <a:r>
              <a:rPr lang="en-US" sz="2000" dirty="0">
                <a:solidFill>
                  <a:schemeClr val="accent1">
                    <a:lumMod val="60000"/>
                    <a:lumOff val="40000"/>
                  </a:schemeClr>
                </a:solidFill>
                <a:latin typeface="Georgia" pitchFamily="18" charset="0"/>
              </a:rPr>
              <a:t>(continued)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24000"/>
            <a:ext cx="8312248" cy="4397433"/>
          </a:xfrm>
          <a:ln>
            <a:noFill/>
          </a:ln>
        </p:spPr>
        <p:txBody>
          <a:bodyPr>
            <a:normAutofit/>
          </a:bodyPr>
          <a:lstStyle/>
          <a:p>
            <a:pPr lvl="1">
              <a:buClr>
                <a:schemeClr val="accent1">
                  <a:lumMod val="60000"/>
                  <a:lumOff val="40000"/>
                </a:schemeClr>
              </a:buClr>
              <a:buFont typeface="Arial" pitchFamily="34" charset="0"/>
              <a:buChar char="•"/>
            </a:pPr>
            <a:r>
              <a:rPr lang="en-US" sz="1700" dirty="0">
                <a:latin typeface="Georgia" pitchFamily="18" charset="0"/>
              </a:rPr>
              <a:t>Appointment with Employee Health on Temple University’s Main Campus by calling 215-204-2679 to begin the series of Hepatitis B vaccinations or, if applicable, arrange signing of a declination form by contacting the Office of Postdoctoral Affairs</a:t>
            </a:r>
          </a:p>
          <a:p>
            <a:pPr lvl="1">
              <a:buClr>
                <a:schemeClr val="accent1">
                  <a:lumMod val="60000"/>
                  <a:lumOff val="40000"/>
                </a:schemeClr>
              </a:buClr>
              <a:buFont typeface="Arial" pitchFamily="34" charset="0"/>
              <a:buChar char="•"/>
            </a:pPr>
            <a:r>
              <a:rPr lang="en-US" sz="1700" dirty="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chemeClr val="accent1">
                  <a:lumMod val="60000"/>
                  <a:lumOff val="40000"/>
                </a:schemeClr>
              </a:buClr>
              <a:buFont typeface="Wingdings" pitchFamily="2" charset="2"/>
              <a:buChar char="§"/>
            </a:pPr>
            <a:r>
              <a:rPr lang="en-US" sz="1400" dirty="0">
                <a:latin typeface="Georgia" pitchFamily="18" charset="0"/>
              </a:rPr>
              <a:t>Register for training at </a:t>
            </a:r>
            <a:r>
              <a:rPr lang="en-US" sz="1400" dirty="0">
                <a:solidFill>
                  <a:schemeClr val="accent1">
                    <a:lumMod val="60000"/>
                    <a:lumOff val="40000"/>
                  </a:schemeClr>
                </a:solidFill>
                <a:latin typeface="Georgia" pitchFamily="18" charset="0"/>
              </a:rPr>
              <a:t>https://www.citiprogram.org</a:t>
            </a:r>
            <a:r>
              <a:rPr lang="en-US" sz="1400" dirty="0">
                <a:latin typeface="Georgia" pitchFamily="18" charset="0"/>
              </a:rPr>
              <a:t>.</a:t>
            </a:r>
          </a:p>
          <a:p>
            <a:pPr lvl="2">
              <a:buClr>
                <a:schemeClr val="accent1">
                  <a:lumMod val="60000"/>
                  <a:lumOff val="40000"/>
                </a:schemeClr>
              </a:buClr>
              <a:buFont typeface="Wingdings" pitchFamily="2" charset="2"/>
              <a:buChar char="§"/>
            </a:pPr>
            <a:r>
              <a:rPr lang="en-US" sz="1400" dirty="0">
                <a:latin typeface="Georgia" pitchFamily="18" charset="0"/>
              </a:rPr>
              <a:t>For more information, visit </a:t>
            </a:r>
            <a:r>
              <a:rPr lang="en-US" sz="1400" dirty="0">
                <a:solidFill>
                  <a:schemeClr val="accent1">
                    <a:lumMod val="60000"/>
                    <a:lumOff val="40000"/>
                  </a:schemeClr>
                </a:solidFill>
                <a:latin typeface="Georgia" panose="02040502050405020303" pitchFamily="18" charset="0"/>
              </a:rPr>
              <a:t>https://research.temple.edu/research-compliance/institutional-review-board-irb</a:t>
            </a:r>
            <a:r>
              <a:rPr lang="en-US" sz="1400" dirty="0">
                <a:latin typeface="Georgia" pitchFamily="18" charset="0"/>
              </a:rPr>
              <a:t>.</a:t>
            </a:r>
          </a:p>
          <a:p>
            <a:pPr lvl="1">
              <a:buClr>
                <a:schemeClr val="accent1">
                  <a:lumMod val="60000"/>
                  <a:lumOff val="40000"/>
                </a:schemeClr>
              </a:buClr>
              <a:buFont typeface="Arial" pitchFamily="34" charset="0"/>
              <a:buChar char="•"/>
            </a:pPr>
            <a:r>
              <a:rPr lang="en-US" sz="1700" dirty="0">
                <a:latin typeface="Georgia" pitchFamily="18" charset="0"/>
              </a:rPr>
              <a:t>Appointment for Institutional Animal Care and Use Committee (IACUC) approval when working with animal subjects in any research or teaching activity, if applicable</a:t>
            </a:r>
          </a:p>
          <a:p>
            <a:pPr lvl="2">
              <a:buClr>
                <a:schemeClr val="accent1">
                  <a:lumMod val="60000"/>
                  <a:lumOff val="40000"/>
                </a:schemeClr>
              </a:buClr>
              <a:buFont typeface="Wingdings" pitchFamily="2" charset="2"/>
              <a:buChar char="§"/>
            </a:pPr>
            <a:r>
              <a:rPr lang="en-US" sz="1400" dirty="0">
                <a:latin typeface="Georgia" pitchFamily="18" charset="0"/>
              </a:rPr>
              <a:t>For more information, visit </a:t>
            </a:r>
            <a:r>
              <a:rPr lang="en-US" sz="1400" dirty="0">
                <a:solidFill>
                  <a:schemeClr val="accent1">
                    <a:lumMod val="60000"/>
                    <a:lumOff val="40000"/>
                  </a:schemeClr>
                </a:solidFill>
                <a:latin typeface="Georgia" panose="02040502050405020303" pitchFamily="18" charset="0"/>
              </a:rPr>
              <a:t>https://research.temple.edu/research-compliance/institutional-animal-care-use-committee-iacuc</a:t>
            </a:r>
            <a:r>
              <a:rPr lang="en-US" sz="1400" dirty="0">
                <a:latin typeface="Georgia" pitchFamily="18" charset="0"/>
              </a:rPr>
              <a:t>.</a:t>
            </a:r>
          </a:p>
          <a:p>
            <a:pPr lvl="1">
              <a:buClr>
                <a:schemeClr val="accent1">
                  <a:lumMod val="60000"/>
                  <a:lumOff val="40000"/>
                </a:schemeClr>
              </a:buClr>
              <a:buFont typeface="Arial" pitchFamily="34" charset="0"/>
              <a:buChar char="•"/>
            </a:pPr>
            <a:endParaRPr lang="en-US" sz="2000" dirty="0"/>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29</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4C0E1C9E-EDBE-4446-A41F-1FFCB127DF61}"/>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280160"/>
          </a:xfrm>
        </p:spPr>
        <p:txBody>
          <a:bodyPr>
            <a:noAutofit/>
          </a:bodyPr>
          <a:lstStyle/>
          <a:p>
            <a:r>
              <a:rPr lang="en-US" sz="4000" b="0" dirty="0">
                <a:solidFill>
                  <a:schemeClr val="accent1">
                    <a:lumMod val="60000"/>
                    <a:lumOff val="40000"/>
                  </a:schemeClr>
                </a:solidFill>
                <a:latin typeface="Georgia" pitchFamily="18" charset="0"/>
              </a:rPr>
              <a:t>International Student and</a:t>
            </a:r>
            <a:br>
              <a:rPr lang="en-US" sz="4000" b="0" dirty="0">
                <a:solidFill>
                  <a:schemeClr val="accent1">
                    <a:lumMod val="60000"/>
                    <a:lumOff val="40000"/>
                  </a:schemeClr>
                </a:solidFill>
                <a:latin typeface="Georgia" pitchFamily="18" charset="0"/>
              </a:rPr>
            </a:br>
            <a:r>
              <a:rPr lang="en-US" sz="4000" b="0" dirty="0">
                <a:solidFill>
                  <a:schemeClr val="accent1">
                    <a:lumMod val="60000"/>
                    <a:lumOff val="40000"/>
                  </a:schemeClr>
                </a:solidFill>
                <a:latin typeface="Georgia" pitchFamily="18" charset="0"/>
              </a:rPr>
              <a:t>Scholar Services Contacts</a:t>
            </a:r>
            <a:endParaRPr lang="en-US" sz="4000" b="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3611880"/>
          </a:xfrm>
        </p:spPr>
        <p:txBody>
          <a:bodyPr>
            <a:normAutofit fontScale="40000" lnSpcReduction="20000"/>
          </a:bodyPr>
          <a:lstStyle/>
          <a:p>
            <a:pPr>
              <a:lnSpc>
                <a:spcPct val="120000"/>
              </a:lnSpc>
              <a:spcBef>
                <a:spcPts val="670"/>
              </a:spcBef>
              <a:buClr>
                <a:schemeClr val="accent1">
                  <a:lumMod val="60000"/>
                  <a:lumOff val="40000"/>
                </a:schemeClr>
              </a:buClr>
              <a:buFont typeface="Wingdings" pitchFamily="2" charset="2"/>
              <a:buChar char="Ø"/>
            </a:pPr>
            <a:r>
              <a:rPr lang="en-US" sz="7000" b="1" dirty="0">
                <a:latin typeface="Georgia" pitchFamily="18" charset="0"/>
              </a:rPr>
              <a:t>Joan McGinley</a:t>
            </a:r>
          </a:p>
          <a:p>
            <a:pPr lvl="1" indent="-274320">
              <a:lnSpc>
                <a:spcPct val="120000"/>
              </a:lnSpc>
              <a:spcBef>
                <a:spcPts val="670"/>
              </a:spcBef>
              <a:buClr>
                <a:schemeClr val="accent1">
                  <a:lumMod val="60000"/>
                  <a:lumOff val="40000"/>
                </a:schemeClr>
              </a:buClr>
              <a:buFont typeface="Arial" pitchFamily="34" charset="0"/>
              <a:buChar char="•"/>
            </a:pPr>
            <a:r>
              <a:rPr lang="en-US" sz="5000" dirty="0">
                <a:latin typeface="Georgia" pitchFamily="18" charset="0"/>
              </a:rPr>
              <a:t>Director, Immigration Services</a:t>
            </a:r>
          </a:p>
          <a:p>
            <a:pPr lvl="1" indent="-274320">
              <a:lnSpc>
                <a:spcPct val="120000"/>
              </a:lnSpc>
              <a:spcBef>
                <a:spcPts val="670"/>
              </a:spcBef>
              <a:buClr>
                <a:schemeClr val="accent1">
                  <a:lumMod val="60000"/>
                  <a:lumOff val="40000"/>
                </a:schemeClr>
              </a:buClr>
              <a:buFont typeface="Arial" pitchFamily="34" charset="0"/>
              <a:buChar char="•"/>
            </a:pPr>
            <a:r>
              <a:rPr lang="en-US" sz="5000" u="sng" dirty="0">
                <a:solidFill>
                  <a:schemeClr val="accent1">
                    <a:lumMod val="60000"/>
                    <a:lumOff val="40000"/>
                  </a:schemeClr>
                </a:solidFill>
                <a:latin typeface="Georgia" pitchFamily="18" charset="0"/>
              </a:rPr>
              <a:t>joanw@temple.edu</a:t>
            </a:r>
          </a:p>
          <a:p>
            <a:pPr lvl="1" indent="-274320">
              <a:lnSpc>
                <a:spcPct val="120000"/>
              </a:lnSpc>
              <a:spcBef>
                <a:spcPts val="670"/>
              </a:spcBef>
              <a:buClr>
                <a:schemeClr val="accent1">
                  <a:lumMod val="60000"/>
                  <a:lumOff val="40000"/>
                </a:schemeClr>
              </a:buClr>
              <a:buFont typeface="Arial" pitchFamily="34" charset="0"/>
              <a:buChar char="•"/>
            </a:pPr>
            <a:r>
              <a:rPr lang="en-US" sz="5000" dirty="0">
                <a:latin typeface="Georgia" pitchFamily="18" charset="0"/>
              </a:rPr>
              <a:t>215-204-7708</a:t>
            </a:r>
            <a:endParaRPr lang="en-US" sz="5000" b="1" u="sng" dirty="0">
              <a:solidFill>
                <a:schemeClr val="accent1">
                  <a:lumMod val="60000"/>
                  <a:lumOff val="40000"/>
                </a:schemeClr>
              </a:solidFill>
              <a:latin typeface="Georgia" pitchFamily="18" charset="0"/>
            </a:endParaRPr>
          </a:p>
          <a:p>
            <a:pPr>
              <a:lnSpc>
                <a:spcPct val="120000"/>
              </a:lnSpc>
              <a:spcBef>
                <a:spcPts val="670"/>
              </a:spcBef>
              <a:buClr>
                <a:schemeClr val="accent1">
                  <a:lumMod val="60000"/>
                  <a:lumOff val="40000"/>
                </a:schemeClr>
              </a:buClr>
              <a:buFont typeface="Wingdings" pitchFamily="2" charset="2"/>
              <a:buChar char="Ø"/>
            </a:pPr>
            <a:r>
              <a:rPr lang="en-US" sz="7000" b="1" dirty="0">
                <a:latin typeface="Georgia" pitchFamily="18" charset="0"/>
              </a:rPr>
              <a:t>Sarah </a:t>
            </a:r>
            <a:r>
              <a:rPr lang="en-US" sz="7000" b="1" dirty="0" err="1">
                <a:latin typeface="Georgia" pitchFamily="18" charset="0"/>
              </a:rPr>
              <a:t>Froberg</a:t>
            </a:r>
            <a:endParaRPr lang="en-US" sz="7000" b="1" dirty="0">
              <a:latin typeface="Georgia" pitchFamily="18" charset="0"/>
            </a:endParaRPr>
          </a:p>
          <a:p>
            <a:pPr lvl="1" indent="-274320">
              <a:lnSpc>
                <a:spcPct val="120000"/>
              </a:lnSpc>
              <a:spcBef>
                <a:spcPts val="670"/>
              </a:spcBef>
              <a:buClr>
                <a:schemeClr val="accent1">
                  <a:lumMod val="60000"/>
                  <a:lumOff val="40000"/>
                </a:schemeClr>
              </a:buClr>
              <a:buFont typeface="Arial" pitchFamily="34" charset="0"/>
              <a:buChar char="•"/>
            </a:pPr>
            <a:r>
              <a:rPr lang="en-US" sz="5000" dirty="0">
                <a:latin typeface="Georgia" pitchFamily="18" charset="0"/>
              </a:rPr>
              <a:t>Immigration Services Specialist</a:t>
            </a:r>
          </a:p>
          <a:p>
            <a:pPr lvl="1" indent="-274320">
              <a:lnSpc>
                <a:spcPct val="120000"/>
              </a:lnSpc>
              <a:spcBef>
                <a:spcPts val="670"/>
              </a:spcBef>
              <a:buClr>
                <a:schemeClr val="accent1">
                  <a:lumMod val="60000"/>
                  <a:lumOff val="40000"/>
                </a:schemeClr>
              </a:buClr>
              <a:buFont typeface="Arial" pitchFamily="34" charset="0"/>
              <a:buChar char="•"/>
            </a:pPr>
            <a:r>
              <a:rPr lang="en-US" sz="5000" u="sng" dirty="0">
                <a:solidFill>
                  <a:schemeClr val="accent1">
                    <a:lumMod val="60000"/>
                    <a:lumOff val="40000"/>
                  </a:schemeClr>
                </a:solidFill>
                <a:latin typeface="Georgia" pitchFamily="18" charset="0"/>
              </a:rPr>
              <a:t>sarah.froberg@temple.edu</a:t>
            </a:r>
          </a:p>
          <a:p>
            <a:pPr lvl="1" indent="-274320">
              <a:lnSpc>
                <a:spcPct val="120000"/>
              </a:lnSpc>
              <a:spcBef>
                <a:spcPts val="670"/>
              </a:spcBef>
              <a:buClr>
                <a:schemeClr val="accent1">
                  <a:lumMod val="60000"/>
                  <a:lumOff val="40000"/>
                </a:schemeClr>
              </a:buClr>
              <a:buFont typeface="Arial" pitchFamily="34" charset="0"/>
              <a:buChar char="•"/>
            </a:pPr>
            <a:r>
              <a:rPr lang="en-US" sz="5000" dirty="0">
                <a:latin typeface="Georgia" pitchFamily="18" charset="0"/>
              </a:rPr>
              <a:t>215-204-7708</a:t>
            </a:r>
          </a:p>
        </p:txBody>
      </p:sp>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a:t>
            </a:fld>
            <a:endParaRPr lang="en-US" sz="1000" dirty="0">
              <a:solidFill>
                <a:schemeClr val="accent1">
                  <a:lumMod val="60000"/>
                  <a:lumOff val="40000"/>
                </a:scheme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A2F28113-B60B-4D09-9626-04A9DBE697FD}"/>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sz="4400" dirty="0">
                <a:solidFill>
                  <a:schemeClr val="accent1">
                    <a:lumMod val="60000"/>
                    <a:lumOff val="40000"/>
                  </a:schemeClr>
                </a:solidFill>
                <a:latin typeface="Georgia" pitchFamily="18" charset="0"/>
              </a:rPr>
              <a:t>Step 3: Follow-Up Undertaken by Unit’s Business Manager </a:t>
            </a:r>
            <a:r>
              <a:rPr lang="en-US" sz="2000" dirty="0">
                <a:solidFill>
                  <a:schemeClr val="accent1">
                    <a:lumMod val="60000"/>
                    <a:lumOff val="40000"/>
                  </a:schemeClr>
                </a:solidFill>
                <a:latin typeface="Georgia" pitchFamily="18" charset="0"/>
              </a:rPr>
              <a:t>(continued)</a:t>
            </a:r>
          </a:p>
        </p:txBody>
      </p:sp>
      <p:sp>
        <p:nvSpPr>
          <p:cNvPr id="2" name="Content Placeholder 1"/>
          <p:cNvSpPr>
            <a:spLocks noGrp="1"/>
          </p:cNvSpPr>
          <p:nvPr>
            <p:ph idx="1"/>
          </p:nvPr>
        </p:nvSpPr>
        <p:spPr>
          <a:xfrm>
            <a:off x="457200" y="1463141"/>
            <a:ext cx="8382000" cy="4754880"/>
          </a:xfrm>
          <a:ln>
            <a:noFill/>
          </a:ln>
        </p:spPr>
        <p:txBody>
          <a:bodyPr>
            <a:normAutofit lnSpcReduction="10000"/>
          </a:bodyPr>
          <a:lstStyle/>
          <a:p>
            <a:pPr>
              <a:buClr>
                <a:schemeClr val="accent1">
                  <a:lumMod val="60000"/>
                  <a:lumOff val="40000"/>
                </a:schemeClr>
              </a:buClr>
              <a:buFont typeface="Wingdings" pitchFamily="2" charset="2"/>
              <a:buChar char="Ø"/>
            </a:pPr>
            <a:r>
              <a:rPr lang="en-US" sz="1900" dirty="0">
                <a:latin typeface="Georgia" pitchFamily="18" charset="0"/>
              </a:rPr>
              <a:t>Business Manager ensures the VRS/VRSR/VGSS completes three additional procedures if the candidate will likely come in contact with minors:</a:t>
            </a:r>
          </a:p>
          <a:p>
            <a:pPr lvl="1">
              <a:buClr>
                <a:schemeClr val="accent1">
                  <a:lumMod val="60000"/>
                  <a:lumOff val="40000"/>
                </a:schemeClr>
              </a:buClr>
              <a:buFont typeface="Arial" pitchFamily="34" charset="0"/>
              <a:buChar char="•"/>
            </a:pPr>
            <a:r>
              <a:rPr lang="en-US" sz="1700" dirty="0">
                <a:latin typeface="Georgia" pitchFamily="18" charset="0"/>
              </a:rPr>
              <a:t>Child Abuse Clearance Form, which is accessible via </a:t>
            </a:r>
            <a:r>
              <a:rPr lang="en-US" sz="1700" dirty="0">
                <a:solidFill>
                  <a:schemeClr val="accent1">
                    <a:lumMod val="60000"/>
                    <a:lumOff val="40000"/>
                  </a:schemeClr>
                </a:solidFill>
                <a:latin typeface="Georgia" pitchFamily="18" charset="0"/>
              </a:rPr>
              <a:t>https://www.compass. state.pa.us/cwis/public/home</a:t>
            </a:r>
          </a:p>
          <a:p>
            <a:pPr lvl="2">
              <a:buClr>
                <a:schemeClr val="accent1">
                  <a:lumMod val="60000"/>
                  <a:lumOff val="40000"/>
                </a:schemeClr>
              </a:buClr>
              <a:buFont typeface="Wingdings" pitchFamily="2" charset="2"/>
              <a:buChar char="§"/>
            </a:pPr>
            <a:r>
              <a:rPr lang="en-US" sz="1400" dirty="0">
                <a:latin typeface="Georgia" pitchFamily="18" charset="0"/>
              </a:rPr>
              <a:t>VRS/VRSR/VGSS mails the completed form directly to the Department of Public Welfare in Harrisburg along with a $10 money order.</a:t>
            </a:r>
          </a:p>
          <a:p>
            <a:pPr lvl="2">
              <a:buClr>
                <a:schemeClr val="accent1">
                  <a:lumMod val="60000"/>
                  <a:lumOff val="40000"/>
                </a:schemeClr>
              </a:buClr>
              <a:buFont typeface="Wingdings" pitchFamily="2" charset="2"/>
              <a:buChar char="§"/>
            </a:pPr>
            <a:r>
              <a:rPr lang="en-US" sz="1400" dirty="0">
                <a:latin typeface="Georgia" pitchFamily="18" charset="0"/>
              </a:rPr>
              <a:t>A copy of the completed form is retained by the VRS/VRSR/VGSS as proof of submission.</a:t>
            </a:r>
            <a:endParaRPr lang="en-US" sz="1400" dirty="0">
              <a:solidFill>
                <a:srgbClr val="FFCF37"/>
              </a:solidFill>
              <a:latin typeface="Georgia" pitchFamily="18" charset="0"/>
            </a:endParaRPr>
          </a:p>
          <a:p>
            <a:pPr lvl="1">
              <a:buClr>
                <a:schemeClr val="accent1">
                  <a:lumMod val="60000"/>
                  <a:lumOff val="40000"/>
                </a:schemeClr>
              </a:buClr>
              <a:buFont typeface="Arial" pitchFamily="34" charset="0"/>
              <a:buChar char="•"/>
            </a:pPr>
            <a:r>
              <a:rPr lang="en-US" sz="1700" dirty="0">
                <a:latin typeface="Georgia" pitchFamily="18" charset="0"/>
              </a:rPr>
              <a:t>Pennsylvania State Police Criminal Background Check, which can be accessed at </a:t>
            </a:r>
            <a:r>
              <a:rPr lang="en-US" sz="1700" dirty="0">
                <a:solidFill>
                  <a:schemeClr val="accent1">
                    <a:lumMod val="60000"/>
                    <a:lumOff val="40000"/>
                  </a:schemeClr>
                </a:solidFill>
                <a:latin typeface="Georgia" pitchFamily="18" charset="0"/>
              </a:rPr>
              <a:t>https://www.psp.pa.gov/pages/criminal-history-background-check.aspx</a:t>
            </a:r>
          </a:p>
          <a:p>
            <a:pPr lvl="2">
              <a:buClr>
                <a:schemeClr val="accent1">
                  <a:lumMod val="60000"/>
                  <a:lumOff val="40000"/>
                </a:schemeClr>
              </a:buClr>
              <a:buFont typeface="Wingdings" pitchFamily="2" charset="2"/>
              <a:buChar char="§"/>
            </a:pPr>
            <a:r>
              <a:rPr lang="en-US" sz="1400" dirty="0">
                <a:latin typeface="Georgia" pitchFamily="18" charset="0"/>
              </a:rPr>
              <a:t>VRS/VRSR/VGSS signs completed form and forwards it to the Department of Human Resources.</a:t>
            </a:r>
          </a:p>
          <a:p>
            <a:pPr lvl="2">
              <a:buClr>
                <a:schemeClr val="accent1">
                  <a:lumMod val="60000"/>
                  <a:lumOff val="40000"/>
                </a:schemeClr>
              </a:buClr>
              <a:buFont typeface="Wingdings" pitchFamily="2" charset="2"/>
              <a:buChar char="§"/>
            </a:pPr>
            <a:r>
              <a:rPr lang="en-US" sz="1400" dirty="0">
                <a:latin typeface="Georgia" pitchFamily="18" charset="0"/>
              </a:rPr>
              <a:t>HR Generalist assigned to the VRS’s/VRSR’s/VGSS’s school/college/department completes the criminal check.</a:t>
            </a:r>
          </a:p>
          <a:p>
            <a:pPr lvl="1">
              <a:buClr>
                <a:schemeClr val="accent1">
                  <a:lumMod val="60000"/>
                  <a:lumOff val="40000"/>
                </a:schemeClr>
              </a:buClr>
              <a:buFont typeface="Arial" pitchFamily="34" charset="0"/>
              <a:buChar char="•"/>
            </a:pPr>
            <a:r>
              <a:rPr lang="en-US" sz="1700" dirty="0">
                <a:latin typeface="Georgia" pitchFamily="18" charset="0"/>
              </a:rPr>
              <a:t>FBI Fingerprint Check</a:t>
            </a:r>
          </a:p>
          <a:p>
            <a:pPr lvl="2">
              <a:buClr>
                <a:schemeClr val="accent1">
                  <a:lumMod val="60000"/>
                  <a:lumOff val="40000"/>
                </a:schemeClr>
              </a:buClr>
              <a:buFont typeface="Wingdings" pitchFamily="2" charset="2"/>
              <a:buChar char="§"/>
            </a:pPr>
            <a:r>
              <a:rPr lang="en-US" sz="1400" dirty="0">
                <a:latin typeface="Georgia" pitchFamily="18" charset="0"/>
              </a:rPr>
              <a:t>VRS/VRSR/VGSS visits </a:t>
            </a:r>
            <a:r>
              <a:rPr lang="en-US" sz="1400" dirty="0">
                <a:solidFill>
                  <a:schemeClr val="accent1">
                    <a:lumMod val="60000"/>
                    <a:lumOff val="40000"/>
                  </a:schemeClr>
                </a:solidFill>
                <a:latin typeface="Georgia" panose="02040502050405020303" pitchFamily="18" charset="0"/>
              </a:rPr>
              <a:t>https://www.identogo.com/locations/pennsylvania</a:t>
            </a:r>
            <a:r>
              <a:rPr lang="en-US" sz="1400" dirty="0">
                <a:latin typeface="Georgia" pitchFamily="18" charset="0"/>
              </a:rPr>
              <a:t>.</a:t>
            </a:r>
          </a:p>
          <a:p>
            <a:pPr lvl="2">
              <a:buClr>
                <a:schemeClr val="accent1">
                  <a:lumMod val="60000"/>
                  <a:lumOff val="40000"/>
                </a:schemeClr>
              </a:buClr>
              <a:buFont typeface="Wingdings" pitchFamily="2" charset="2"/>
              <a:buChar char="§"/>
            </a:pPr>
            <a:r>
              <a:rPr lang="en-US" sz="1400" dirty="0">
                <a:latin typeface="Georgia" pitchFamily="18" charset="0"/>
              </a:rPr>
              <a:t>VRS/VRSR/VGSS contacts Human Resources at 215-926-2244 with any questions or concerns.</a:t>
            </a:r>
            <a:endParaRPr lang="nn-NO" sz="1400"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30</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A2B2E49B-1E1B-4E1F-9043-0D47A2C9F2F3}"/>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7924800" cy="1188720"/>
          </a:xfrm>
        </p:spPr>
        <p:txBody>
          <a:bodyPr>
            <a:noAutofit/>
          </a:bodyPr>
          <a:lstStyle/>
          <a:p>
            <a:r>
              <a:rPr lang="en-US" sz="4000" dirty="0">
                <a:solidFill>
                  <a:schemeClr val="accent1">
                    <a:lumMod val="60000"/>
                    <a:lumOff val="40000"/>
                  </a:schemeClr>
                </a:solidFill>
                <a:latin typeface="Georgia" pitchFamily="18" charset="0"/>
              </a:rPr>
              <a:t>Step 4: Process Concluded by Office of Postdoctoral Affairs</a:t>
            </a:r>
            <a:endParaRPr lang="en-US" sz="4000" dirty="0"/>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800" dirty="0">
                <a:latin typeface="Georgia" pitchFamily="18" charset="0"/>
              </a:rPr>
              <a:t>Forwards all original documents and paperwork to Human Resources:</a:t>
            </a:r>
          </a:p>
          <a:p>
            <a:pPr lvl="1">
              <a:buClr>
                <a:schemeClr val="accent1">
                  <a:lumMod val="60000"/>
                  <a:lumOff val="40000"/>
                </a:schemeClr>
              </a:buClr>
              <a:buFont typeface="Arial" pitchFamily="34" charset="0"/>
              <a:buChar char="•"/>
            </a:pPr>
            <a:r>
              <a:rPr lang="en-US" sz="2400" dirty="0">
                <a:latin typeface="Georgia" pitchFamily="18" charset="0"/>
              </a:rPr>
              <a:t>For processing, if Visiting Scholar/Student is to receive a Temple stipend.</a:t>
            </a:r>
          </a:p>
          <a:p>
            <a:pPr lvl="1">
              <a:buClr>
                <a:schemeClr val="accent1">
                  <a:lumMod val="60000"/>
                  <a:lumOff val="40000"/>
                </a:schemeClr>
              </a:buClr>
              <a:buFont typeface="Arial" pitchFamily="34" charset="0"/>
              <a:buChar char="•"/>
            </a:pPr>
            <a:r>
              <a:rPr lang="en-US" sz="2400" dirty="0">
                <a:latin typeface="Georgia" pitchFamily="18" charset="0"/>
              </a:rPr>
              <a:t>For recordkeeping, if Visiting Scholar/Student will receive only outside funding.</a:t>
            </a:r>
          </a:p>
          <a:p>
            <a:pPr>
              <a:buClr>
                <a:schemeClr val="accent1">
                  <a:lumMod val="60000"/>
                  <a:lumOff val="40000"/>
                </a:schemeClr>
              </a:buClr>
              <a:buFont typeface="Wingdings" pitchFamily="2" charset="2"/>
              <a:buChar char="Ø"/>
            </a:pPr>
            <a:r>
              <a:rPr lang="en-US" sz="2800" dirty="0">
                <a:latin typeface="Georgia" pitchFamily="18" charset="0"/>
              </a:rPr>
              <a:t>Sends copies of all documents to the unit’s Business Manager.</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31</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6E04BCD9-4135-4CD2-86C1-3092C9BAD7E5}"/>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Documents Required of a</a:t>
            </a:r>
            <a:br>
              <a:rPr lang="en-US" sz="4000" dirty="0">
                <a:solidFill>
                  <a:schemeClr val="accent1">
                    <a:lumMod val="60000"/>
                    <a:lumOff val="40000"/>
                  </a:schemeClr>
                </a:solidFill>
                <a:latin typeface="Georgia" pitchFamily="18" charset="0"/>
              </a:rPr>
            </a:br>
            <a:r>
              <a:rPr lang="en-US" sz="4000" dirty="0">
                <a:solidFill>
                  <a:schemeClr val="accent1">
                    <a:lumMod val="60000"/>
                    <a:lumOff val="40000"/>
                  </a:schemeClr>
                </a:solidFill>
                <a:latin typeface="Georgia" pitchFamily="18" charset="0"/>
              </a:rPr>
              <a:t>J-1 Applicant</a:t>
            </a:r>
          </a:p>
        </p:txBody>
      </p:sp>
      <p:sp>
        <p:nvSpPr>
          <p:cNvPr id="2" name="Content Placeholder 1"/>
          <p:cNvSpPr>
            <a:spLocks noGrp="1"/>
          </p:cNvSpPr>
          <p:nvPr>
            <p:ph idx="1"/>
          </p:nvPr>
        </p:nvSpPr>
        <p:spPr>
          <a:xfrm>
            <a:off x="457200" y="1645920"/>
            <a:ext cx="8458200" cy="4724400"/>
          </a:xfrm>
        </p:spPr>
        <p:txBody>
          <a:bodyPr>
            <a:noAutofit/>
          </a:bodyPr>
          <a:lstStyle/>
          <a:p>
            <a:pPr>
              <a:buClr>
                <a:schemeClr val="accent1">
                  <a:lumMod val="60000"/>
                  <a:lumOff val="40000"/>
                </a:schemeClr>
              </a:buClr>
              <a:buFont typeface="Wingdings" pitchFamily="2" charset="2"/>
              <a:buChar char="Ø"/>
            </a:pPr>
            <a:r>
              <a:rPr lang="en-US" sz="2000" dirty="0">
                <a:latin typeface="Georgia" pitchFamily="18" charset="0"/>
              </a:rPr>
              <a:t>DS-2019 application completed via the </a:t>
            </a:r>
            <a:r>
              <a:rPr lang="en-US" sz="2000" dirty="0" err="1">
                <a:latin typeface="Georgia" pitchFamily="18" charset="0"/>
              </a:rPr>
              <a:t>DestinyOne</a:t>
            </a:r>
            <a:r>
              <a:rPr lang="en-US" sz="2000" dirty="0">
                <a:latin typeface="Georgia" pitchFamily="18" charset="0"/>
              </a:rPr>
              <a:t> system</a:t>
            </a:r>
          </a:p>
          <a:p>
            <a:pPr>
              <a:buClr>
                <a:schemeClr val="accent1">
                  <a:lumMod val="60000"/>
                  <a:lumOff val="40000"/>
                </a:schemeClr>
              </a:buClr>
              <a:buFont typeface="Wingdings" pitchFamily="2" charset="2"/>
              <a:buChar char="Ø"/>
            </a:pPr>
            <a:r>
              <a:rPr lang="en-US" sz="2000" dirty="0">
                <a:latin typeface="Georgia" pitchFamily="18" charset="0"/>
              </a:rPr>
              <a:t>Current curriculum vitae or resume*</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Description of program objective*</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Written recommendation from mentor in the home program*</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Official verification of employment at home institution*</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Documentation of outside funding for those receiving support from their home institution*</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Transcript or, if non-U.S. institution was attended, copies of the non-U.S. transcript*</a:t>
            </a:r>
          </a:p>
          <a:p>
            <a:pPr marL="448056" lvl="1" indent="-384048">
              <a:buClr>
                <a:schemeClr val="accent1">
                  <a:lumMod val="60000"/>
                  <a:lumOff val="40000"/>
                </a:schemeClr>
              </a:buClr>
              <a:buSzPct val="80000"/>
              <a:buFont typeface="Wingdings" pitchFamily="2" charset="2"/>
              <a:buChar char="Ø"/>
            </a:pPr>
            <a:r>
              <a:rPr lang="en-US" sz="2000" dirty="0">
                <a:latin typeface="Georgia" pitchFamily="18" charset="0"/>
              </a:rPr>
              <a:t>Copy of all diplomas earned by J-1 applicant*</a:t>
            </a:r>
          </a:p>
          <a:p>
            <a:pPr marL="64008" indent="0">
              <a:spcBef>
                <a:spcPts val="2400"/>
              </a:spcBef>
              <a:buClr>
                <a:schemeClr val="accent1">
                  <a:lumMod val="60000"/>
                  <a:lumOff val="40000"/>
                </a:schemeClr>
              </a:buClr>
              <a:buNone/>
            </a:pPr>
            <a:r>
              <a:rPr lang="en-US" sz="1400" dirty="0">
                <a:latin typeface="Georgia" pitchFamily="18" charset="0"/>
              </a:rPr>
              <a:t>         * Uploaded to the </a:t>
            </a:r>
            <a:r>
              <a:rPr lang="en-US" sz="1400" dirty="0" err="1">
                <a:latin typeface="Georgia" pitchFamily="18" charset="0"/>
              </a:rPr>
              <a:t>DestinyOne</a:t>
            </a:r>
            <a:r>
              <a:rPr lang="en-US" sz="1400" dirty="0">
                <a:latin typeface="Georgia" pitchFamily="18" charset="0"/>
              </a:rPr>
              <a:t> system.</a:t>
            </a:r>
          </a:p>
          <a:p>
            <a:pPr marL="64008" indent="0">
              <a:buClr>
                <a:schemeClr val="accent1">
                  <a:lumMod val="60000"/>
                  <a:lumOff val="40000"/>
                </a:schemeClr>
              </a:buClr>
              <a:buNone/>
            </a:pPr>
            <a:endParaRPr lang="en-US" sz="2400"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32</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16C2D663-6022-4B37-AF33-C0DA962DE11F}"/>
              </a:ext>
            </a:extLst>
          </p:cNvPr>
          <p:cNvPicPr/>
          <p:nvPr/>
        </p:nvPicPr>
        <p:blipFill rotWithShape="1">
          <a:blip r:embed="rId3"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sz="4400" dirty="0">
                <a:solidFill>
                  <a:schemeClr val="accent1">
                    <a:lumMod val="60000"/>
                    <a:lumOff val="40000"/>
                  </a:schemeClr>
                </a:solidFill>
                <a:latin typeface="Georgia" pitchFamily="18" charset="0"/>
              </a:rPr>
              <a:t>Documents Required of a</a:t>
            </a:r>
            <a:br>
              <a:rPr lang="en-US" sz="4400" dirty="0">
                <a:solidFill>
                  <a:schemeClr val="accent1">
                    <a:lumMod val="60000"/>
                    <a:lumOff val="40000"/>
                  </a:schemeClr>
                </a:solidFill>
                <a:latin typeface="Georgia" pitchFamily="18" charset="0"/>
              </a:rPr>
            </a:br>
            <a:r>
              <a:rPr lang="en-US" sz="4400" dirty="0">
                <a:solidFill>
                  <a:schemeClr val="accent1">
                    <a:lumMod val="60000"/>
                    <a:lumOff val="40000"/>
                  </a:schemeClr>
                </a:solidFill>
                <a:latin typeface="Georgia" pitchFamily="18" charset="0"/>
              </a:rPr>
              <a:t>J-1 Applicant </a:t>
            </a:r>
            <a:r>
              <a:rPr lang="en-US" sz="2000" dirty="0">
                <a:solidFill>
                  <a:schemeClr val="accent1">
                    <a:lumMod val="60000"/>
                    <a:lumOff val="40000"/>
                  </a:schemeClr>
                </a:solidFill>
                <a:latin typeface="Georgia" pitchFamily="18" charset="0"/>
              </a:rPr>
              <a:t>(continued)</a:t>
            </a:r>
            <a:endParaRPr lang="en-US" sz="2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001000" cy="4572000"/>
          </a:xfrm>
        </p:spPr>
        <p:txBody>
          <a:bodyPr>
            <a:normAutofit fontScale="92500" lnSpcReduction="20000"/>
          </a:bodyPr>
          <a:lstStyle/>
          <a:p>
            <a:pPr>
              <a:lnSpc>
                <a:spcPct val="120000"/>
              </a:lnSpc>
              <a:spcBef>
                <a:spcPts val="480"/>
              </a:spcBef>
              <a:buClr>
                <a:schemeClr val="accent1">
                  <a:lumMod val="60000"/>
                  <a:lumOff val="40000"/>
                </a:schemeClr>
              </a:buClr>
              <a:buFont typeface="Wingdings" pitchFamily="2" charset="2"/>
              <a:buChar char="Ø"/>
            </a:pPr>
            <a:r>
              <a:rPr lang="en-US" sz="2400" dirty="0">
                <a:latin typeface="Georgia" pitchFamily="18" charset="0"/>
              </a:rPr>
              <a:t>Copy of biographical and photo page from current passport of J-1 applicant and accompanying J-2 dependents*</a:t>
            </a:r>
          </a:p>
          <a:p>
            <a:pPr>
              <a:lnSpc>
                <a:spcPct val="120000"/>
              </a:lnSpc>
              <a:spcBef>
                <a:spcPts val="480"/>
              </a:spcBef>
              <a:buClr>
                <a:schemeClr val="accent1">
                  <a:lumMod val="60000"/>
                  <a:lumOff val="40000"/>
                </a:schemeClr>
              </a:buClr>
              <a:buFont typeface="Wingdings" pitchFamily="2" charset="2"/>
              <a:buChar char="Ø"/>
            </a:pPr>
            <a:r>
              <a:rPr lang="en-US" sz="2400" dirty="0">
                <a:latin typeface="Georgia" pitchFamily="18" charset="0"/>
              </a:rPr>
              <a:t>Documentation of sufficient funding*</a:t>
            </a:r>
          </a:p>
          <a:p>
            <a:pPr>
              <a:lnSpc>
                <a:spcPct val="120000"/>
              </a:lnSpc>
              <a:spcBef>
                <a:spcPts val="480"/>
              </a:spcBef>
              <a:buClr>
                <a:schemeClr val="accent1">
                  <a:lumMod val="60000"/>
                  <a:lumOff val="40000"/>
                </a:schemeClr>
              </a:buClr>
              <a:buFont typeface="Wingdings" pitchFamily="2" charset="2"/>
              <a:buChar char="Ø"/>
            </a:pPr>
            <a:r>
              <a:rPr lang="en-US" sz="2400" dirty="0">
                <a:latin typeface="Georgia" pitchFamily="18" charset="0"/>
              </a:rPr>
              <a:t>Copies of any immigration documents for a J-1 already in the United States*</a:t>
            </a:r>
          </a:p>
          <a:p>
            <a:pPr>
              <a:lnSpc>
                <a:spcPct val="120000"/>
              </a:lnSpc>
              <a:spcBef>
                <a:spcPts val="480"/>
              </a:spcBef>
              <a:buClr>
                <a:schemeClr val="accent1">
                  <a:lumMod val="60000"/>
                  <a:lumOff val="40000"/>
                </a:schemeClr>
              </a:buClr>
              <a:buFont typeface="Wingdings" pitchFamily="2" charset="2"/>
              <a:buChar char="Ø"/>
            </a:pPr>
            <a:r>
              <a:rPr lang="en-US" sz="2400" dirty="0">
                <a:latin typeface="Georgia" pitchFamily="18" charset="0"/>
              </a:rPr>
              <a:t>Documentation of sufficient insurance coverage for the J-1 and any accompanying J-2 dependents for the entire length of stay in the United States*</a:t>
            </a:r>
          </a:p>
          <a:p>
            <a:pPr lvl="1">
              <a:buClr>
                <a:schemeClr val="accent1">
                  <a:lumMod val="60000"/>
                  <a:lumOff val="40000"/>
                </a:schemeClr>
              </a:buClr>
              <a:buFont typeface="Arial" pitchFamily="34" charset="0"/>
              <a:buChar char="•"/>
            </a:pPr>
            <a:r>
              <a:rPr lang="en-US" sz="1900" dirty="0">
                <a:latin typeface="Georgia" pitchFamily="18" charset="0"/>
              </a:rPr>
              <a:t>Insurance company must meet U.S. State Department criteria.</a:t>
            </a:r>
          </a:p>
          <a:p>
            <a:pPr>
              <a:lnSpc>
                <a:spcPct val="110000"/>
              </a:lnSpc>
              <a:spcBef>
                <a:spcPts val="480"/>
              </a:spcBef>
              <a:buClr>
                <a:schemeClr val="accent1">
                  <a:lumMod val="60000"/>
                  <a:lumOff val="40000"/>
                </a:schemeClr>
              </a:buClr>
              <a:buFont typeface="Wingdings" pitchFamily="2" charset="2"/>
              <a:buChar char="Ø"/>
            </a:pPr>
            <a:r>
              <a:rPr lang="en-US" sz="2400" dirty="0">
                <a:latin typeface="Georgia" pitchFamily="18" charset="0"/>
              </a:rPr>
              <a:t>For extension, proof that the J-1 has extended health insurance through the requested extension period*</a:t>
            </a:r>
          </a:p>
          <a:p>
            <a:pPr marL="64008" indent="0">
              <a:buClr>
                <a:schemeClr val="accent1">
                  <a:lumMod val="60000"/>
                  <a:lumOff val="40000"/>
                </a:schemeClr>
              </a:buClr>
              <a:buNone/>
            </a:pPr>
            <a:r>
              <a:rPr lang="en-US" sz="4000" dirty="0">
                <a:latin typeface="Georgia" pitchFamily="18" charset="0"/>
              </a:rPr>
              <a:t>    </a:t>
            </a:r>
            <a:r>
              <a:rPr lang="en-US" sz="1500" dirty="0">
                <a:latin typeface="Georgia" pitchFamily="18" charset="0"/>
              </a:rPr>
              <a:t>* Uploaded to the </a:t>
            </a:r>
            <a:r>
              <a:rPr lang="en-US" sz="1500" dirty="0" err="1">
                <a:latin typeface="Georgia" pitchFamily="18" charset="0"/>
              </a:rPr>
              <a:t>DestinyOne</a:t>
            </a:r>
            <a:r>
              <a:rPr lang="en-US" sz="1500" dirty="0">
                <a:latin typeface="Georgia" pitchFamily="18" charset="0"/>
              </a:rPr>
              <a:t> system.</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33</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EF46924A-6F9A-4B43-BDAC-ED33E84D5D2F}"/>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Obtaining an </a:t>
            </a:r>
            <a:r>
              <a:rPr lang="en-US" sz="4000" dirty="0" err="1">
                <a:solidFill>
                  <a:schemeClr val="accent1">
                    <a:lumMod val="60000"/>
                    <a:lumOff val="40000"/>
                  </a:schemeClr>
                </a:solidFill>
                <a:latin typeface="Georgia" pitchFamily="18" charset="0"/>
              </a:rPr>
              <a:t>OWLcard</a:t>
            </a:r>
            <a:r>
              <a:rPr lang="en-US" sz="4000" dirty="0">
                <a:solidFill>
                  <a:schemeClr val="accent1">
                    <a:lumMod val="60000"/>
                    <a:lumOff val="40000"/>
                  </a:schemeClr>
                </a:solidFill>
                <a:latin typeface="Georgia" pitchFamily="18" charset="0"/>
              </a:rPr>
              <a:t> for Those Paid With Outside Funds</a:t>
            </a:r>
          </a:p>
        </p:txBody>
      </p:sp>
      <p:sp>
        <p:nvSpPr>
          <p:cNvPr id="2" name="Content Placeholder 1"/>
          <p:cNvSpPr>
            <a:spLocks noGrp="1"/>
          </p:cNvSpPr>
          <p:nvPr>
            <p:ph idx="1"/>
          </p:nvPr>
        </p:nvSpPr>
        <p:spPr>
          <a:xfrm>
            <a:off x="457200" y="1645920"/>
            <a:ext cx="7772400" cy="4526280"/>
          </a:xfrm>
        </p:spPr>
        <p:txBody>
          <a:bodyPr>
            <a:normAutofit fontScale="77500" lnSpcReduction="20000"/>
          </a:bodyPr>
          <a:lstStyle/>
          <a:p>
            <a:pPr>
              <a:lnSpc>
                <a:spcPct val="110000"/>
              </a:lnSpc>
              <a:buClr>
                <a:schemeClr val="accent1">
                  <a:lumMod val="60000"/>
                  <a:lumOff val="40000"/>
                </a:schemeClr>
              </a:buClr>
              <a:buFont typeface="Wingdings" pitchFamily="2" charset="2"/>
              <a:buChar char="Ø"/>
            </a:pPr>
            <a:r>
              <a:rPr lang="en-US" sz="2300" dirty="0">
                <a:latin typeface="Georgia" pitchFamily="18" charset="0"/>
              </a:rPr>
              <a:t>Individuals who are paid by outside funding sources are:</a:t>
            </a:r>
          </a:p>
          <a:p>
            <a:pPr lvl="1">
              <a:lnSpc>
                <a:spcPct val="110000"/>
              </a:lnSpc>
              <a:buClr>
                <a:schemeClr val="accent1">
                  <a:lumMod val="60000"/>
                  <a:lumOff val="40000"/>
                </a:schemeClr>
              </a:buClr>
              <a:buFont typeface="Arial" panose="020B0604020202020204" pitchFamily="34" charset="0"/>
              <a:buChar char="•"/>
            </a:pPr>
            <a:r>
              <a:rPr lang="en-US" sz="1900" dirty="0">
                <a:latin typeface="Georgia" pitchFamily="18" charset="0"/>
              </a:rPr>
              <a:t>not employees of the University,</a:t>
            </a:r>
          </a:p>
          <a:p>
            <a:pPr lvl="1">
              <a:lnSpc>
                <a:spcPct val="110000"/>
              </a:lnSpc>
              <a:buClr>
                <a:schemeClr val="accent1">
                  <a:lumMod val="60000"/>
                  <a:lumOff val="40000"/>
                </a:schemeClr>
              </a:buClr>
              <a:buFont typeface="Arial" panose="020B0604020202020204" pitchFamily="34" charset="0"/>
              <a:buChar char="•"/>
            </a:pPr>
            <a:r>
              <a:rPr lang="en-US" sz="1900" dirty="0">
                <a:latin typeface="Georgia" pitchFamily="18" charset="0"/>
              </a:rPr>
              <a:t>not put into the payroll system, and</a:t>
            </a:r>
          </a:p>
          <a:p>
            <a:pPr lvl="1">
              <a:lnSpc>
                <a:spcPct val="110000"/>
              </a:lnSpc>
              <a:buClr>
                <a:schemeClr val="accent1">
                  <a:lumMod val="60000"/>
                  <a:lumOff val="40000"/>
                </a:schemeClr>
              </a:buClr>
              <a:buFont typeface="Arial" panose="020B0604020202020204" pitchFamily="34" charset="0"/>
              <a:buChar char="•"/>
            </a:pPr>
            <a:r>
              <a:rPr lang="en-US" sz="1900" dirty="0">
                <a:latin typeface="Georgia" pitchFamily="18" charset="0"/>
              </a:rPr>
              <a:t>not issued an </a:t>
            </a:r>
            <a:r>
              <a:rPr lang="en-US" sz="1900" dirty="0" err="1">
                <a:latin typeface="Georgia" pitchFamily="18" charset="0"/>
              </a:rPr>
              <a:t>OWLcard</a:t>
            </a:r>
            <a:r>
              <a:rPr lang="en-US" sz="1900" dirty="0">
                <a:latin typeface="Georgia" pitchFamily="18" charset="0"/>
              </a:rPr>
              <a:t>.</a:t>
            </a:r>
          </a:p>
          <a:p>
            <a:pPr>
              <a:lnSpc>
                <a:spcPct val="110000"/>
              </a:lnSpc>
              <a:buClr>
                <a:schemeClr val="accent1">
                  <a:lumMod val="60000"/>
                  <a:lumOff val="40000"/>
                </a:schemeClr>
              </a:buClr>
              <a:buFont typeface="Wingdings" pitchFamily="2" charset="2"/>
              <a:buChar char="Ø"/>
            </a:pPr>
            <a:r>
              <a:rPr lang="en-US" sz="2300" dirty="0">
                <a:latin typeface="Georgia" pitchFamily="18" charset="0"/>
              </a:rPr>
              <a:t>These non-employees can obtain “Guest Access” when an employee sponsors a request by:</a:t>
            </a:r>
          </a:p>
          <a:p>
            <a:pPr lvl="1">
              <a:buClr>
                <a:schemeClr val="accent1">
                  <a:lumMod val="60000"/>
                  <a:lumOff val="40000"/>
                </a:schemeClr>
              </a:buClr>
              <a:buFont typeface="Arial" pitchFamily="34" charset="0"/>
              <a:buChar char="•"/>
            </a:pPr>
            <a:r>
              <a:rPr lang="en-US" sz="1900" dirty="0">
                <a:latin typeface="Georgia" pitchFamily="18" charset="0"/>
              </a:rPr>
              <a:t>Logging in to </a:t>
            </a:r>
            <a:r>
              <a:rPr lang="en-US" sz="1900" dirty="0" err="1">
                <a:latin typeface="Georgia" pitchFamily="18" charset="0"/>
              </a:rPr>
              <a:t>TUportal</a:t>
            </a:r>
            <a:r>
              <a:rPr lang="en-US" sz="1900" dirty="0">
                <a:latin typeface="Georgia" pitchFamily="18" charset="0"/>
              </a:rPr>
              <a:t>.</a:t>
            </a:r>
          </a:p>
          <a:p>
            <a:pPr lvl="1">
              <a:buClr>
                <a:schemeClr val="accent1">
                  <a:lumMod val="60000"/>
                  <a:lumOff val="40000"/>
                </a:schemeClr>
              </a:buClr>
              <a:buFont typeface="Arial" pitchFamily="34" charset="0"/>
              <a:buChar char="•"/>
            </a:pPr>
            <a:r>
              <a:rPr lang="en-US" sz="1900" dirty="0">
                <a:latin typeface="Georgia" pitchFamily="18" charset="0"/>
              </a:rPr>
              <a:t>Clicking on “Guest Access Request System” under </a:t>
            </a:r>
            <a:r>
              <a:rPr lang="en-US" sz="1900" dirty="0" err="1">
                <a:latin typeface="Georgia" pitchFamily="18" charset="0"/>
              </a:rPr>
              <a:t>TUapplications</a:t>
            </a:r>
            <a:r>
              <a:rPr lang="en-US" sz="1900" dirty="0">
                <a:latin typeface="Georgia" pitchFamily="18" charset="0"/>
              </a:rPr>
              <a:t>.</a:t>
            </a:r>
          </a:p>
          <a:p>
            <a:pPr lvl="1">
              <a:buClr>
                <a:schemeClr val="accent1">
                  <a:lumMod val="60000"/>
                  <a:lumOff val="40000"/>
                </a:schemeClr>
              </a:buClr>
              <a:buFont typeface="Arial" pitchFamily="34" charset="0"/>
              <a:buChar char="•"/>
            </a:pPr>
            <a:r>
              <a:rPr lang="en-US" sz="1900" dirty="0">
                <a:latin typeface="Georgia" pitchFamily="18" charset="0"/>
              </a:rPr>
              <a:t>Completing the requisite information.</a:t>
            </a:r>
          </a:p>
          <a:p>
            <a:pPr>
              <a:lnSpc>
                <a:spcPct val="120000"/>
              </a:lnSpc>
              <a:buClr>
                <a:schemeClr val="accent1">
                  <a:lumMod val="60000"/>
                  <a:lumOff val="40000"/>
                </a:schemeClr>
              </a:buClr>
              <a:buFont typeface="Wingdings" pitchFamily="2" charset="2"/>
              <a:buChar char="Ø"/>
            </a:pPr>
            <a:r>
              <a:rPr lang="en-US" sz="2300" dirty="0">
                <a:latin typeface="Georgia" pitchFamily="18" charset="0"/>
              </a:rPr>
              <a:t>For additional information about guest access, visit </a:t>
            </a:r>
            <a:r>
              <a:rPr lang="en-US" sz="2400" dirty="0">
                <a:solidFill>
                  <a:schemeClr val="accent1">
                    <a:lumMod val="60000"/>
                    <a:lumOff val="40000"/>
                  </a:schemeClr>
                </a:solidFill>
                <a:latin typeface="Georgia" panose="02040502050405020303" pitchFamily="18" charset="0"/>
              </a:rPr>
              <a:t>https://its.temple.edu/procedure-granting-systems-access-and-guest-cards-guests</a:t>
            </a:r>
            <a:r>
              <a:rPr lang="en-US" sz="2300" dirty="0">
                <a:latin typeface="Georgia" pitchFamily="18" charset="0"/>
              </a:rPr>
              <a:t>.</a:t>
            </a:r>
          </a:p>
          <a:p>
            <a:pPr>
              <a:lnSpc>
                <a:spcPct val="110000"/>
              </a:lnSpc>
              <a:buClr>
                <a:schemeClr val="accent1">
                  <a:lumMod val="60000"/>
                  <a:lumOff val="40000"/>
                </a:schemeClr>
              </a:buClr>
              <a:buFont typeface="Wingdings" pitchFamily="2" charset="2"/>
              <a:buChar char="Ø"/>
            </a:pPr>
            <a:r>
              <a:rPr lang="en-US" sz="2300" dirty="0">
                <a:latin typeface="Georgia" pitchFamily="18" charset="0"/>
              </a:rPr>
              <a:t>Non-employees who are granted guest access will be assigned a </a:t>
            </a:r>
            <a:r>
              <a:rPr lang="en-US" sz="2300" dirty="0" err="1">
                <a:latin typeface="Georgia" pitchFamily="18" charset="0"/>
              </a:rPr>
              <a:t>TUid</a:t>
            </a:r>
            <a:r>
              <a:rPr lang="en-US" sz="2300" dirty="0">
                <a:latin typeface="Georgia" pitchFamily="18" charset="0"/>
              </a:rPr>
              <a:t> number, which must be reported by the Business Manager to Nina Marie Campellone, Project Manager, Office of Postdoctoral Affairs, and ISSS, if the individual is a foreign national.</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34</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3FA538F5-03A3-43C6-937B-CB6F29AABEA2}"/>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a:solidFill>
                  <a:schemeClr val="accent1">
                    <a:lumMod val="60000"/>
                    <a:lumOff val="40000"/>
                  </a:schemeClr>
                </a:solidFill>
                <a:latin typeface="Georgia" pitchFamily="18" charset="0"/>
              </a:rPr>
              <a:t>Important Note</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663440"/>
          </a:xfrm>
        </p:spPr>
        <p:txBody>
          <a:bodyPr>
            <a:normAutofit fontScale="92500" lnSpcReduction="10000"/>
          </a:bodyPr>
          <a:lstStyle/>
          <a:p>
            <a:pPr>
              <a:buClr>
                <a:schemeClr val="accent1">
                  <a:lumMod val="60000"/>
                  <a:lumOff val="40000"/>
                </a:schemeClr>
              </a:buClr>
              <a:buFont typeface="Wingdings" pitchFamily="2" charset="2"/>
              <a:buChar char="Ø"/>
            </a:pPr>
            <a:r>
              <a:rPr lang="en-US" sz="2600" dirty="0">
                <a:latin typeface="Georgia" pitchFamily="18" charset="0"/>
              </a:rPr>
              <a:t>Temple University must comply with the rules and regulations for a Temporary Visiting Scholar/Student set forth by the U.S. Department of State and the U.S. Department of Homeland Security's U.S. Citizenship and Immigration Services (USCIS).</a:t>
            </a:r>
          </a:p>
          <a:p>
            <a:pPr>
              <a:buClr>
                <a:schemeClr val="accent1">
                  <a:lumMod val="60000"/>
                  <a:lumOff val="40000"/>
                </a:schemeClr>
              </a:buClr>
              <a:buFont typeface="Wingdings" pitchFamily="2" charset="2"/>
              <a:buChar char="Ø"/>
            </a:pPr>
            <a:r>
              <a:rPr lang="en-US" sz="2600" dirty="0">
                <a:latin typeface="Georgia" pitchFamily="18" charset="0"/>
              </a:rPr>
              <a:t>To ensure compliance, the Office of Postdoctoral Affairs and, if the affected individual is a foreign national, the Office of International Student and Scholar Services (ISSS) must be notified of all changes in the status of a Visiting Scholar/Student, including:</a:t>
            </a:r>
          </a:p>
          <a:p>
            <a:pPr lvl="1">
              <a:buClr>
                <a:schemeClr val="accent1">
                  <a:lumMod val="60000"/>
                  <a:lumOff val="40000"/>
                </a:schemeClr>
              </a:buClr>
              <a:buFont typeface="Arial" pitchFamily="34" charset="0"/>
              <a:buChar char="•"/>
            </a:pPr>
            <a:r>
              <a:rPr lang="en-US" sz="2200" dirty="0">
                <a:latin typeface="Georgia" pitchFamily="18" charset="0"/>
              </a:rPr>
              <a:t>Assignment to a new mentor</a:t>
            </a:r>
          </a:p>
          <a:p>
            <a:pPr lvl="1">
              <a:buClr>
                <a:schemeClr val="accent1">
                  <a:lumMod val="60000"/>
                  <a:lumOff val="40000"/>
                </a:schemeClr>
              </a:buClr>
              <a:buFont typeface="Arial" pitchFamily="34" charset="0"/>
              <a:buChar char="•"/>
            </a:pPr>
            <a:r>
              <a:rPr lang="en-US" sz="2200" dirty="0">
                <a:latin typeface="Georgia" pitchFamily="18" charset="0"/>
              </a:rPr>
              <a:t>Relocation to a different laboratory</a:t>
            </a:r>
          </a:p>
          <a:p>
            <a:pPr lvl="1">
              <a:buClr>
                <a:schemeClr val="accent1">
                  <a:lumMod val="60000"/>
                  <a:lumOff val="40000"/>
                </a:schemeClr>
              </a:buClr>
              <a:buFont typeface="Arial" pitchFamily="34" charset="0"/>
              <a:buChar char="•"/>
            </a:pPr>
            <a:r>
              <a:rPr lang="en-US" sz="2200" dirty="0">
                <a:latin typeface="Georgia" pitchFamily="18" charset="0"/>
              </a:rPr>
              <a:t>Change in physical location</a:t>
            </a:r>
          </a:p>
          <a:p>
            <a:pPr>
              <a:buClr>
                <a:schemeClr val="accent1">
                  <a:lumMod val="60000"/>
                  <a:lumOff val="40000"/>
                </a:schemeClr>
              </a:buClr>
              <a:buFont typeface="Wingdings" pitchFamily="2" charset="2"/>
              <a:buChar char="Ø"/>
            </a:pPr>
            <a:endParaRPr lang="en-US"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35</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65929854-957B-4449-B548-0369AA6D8F52}"/>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a:solidFill>
                  <a:schemeClr val="accent1">
                    <a:lumMod val="60000"/>
                    <a:lumOff val="40000"/>
                  </a:schemeClr>
                </a:solidFill>
                <a:latin typeface="Georgia" pitchFamily="18" charset="0"/>
              </a:rPr>
              <a:t>Anonymous Reporting</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71164" cy="4366953"/>
          </a:xfrm>
        </p:spPr>
        <p:txBody>
          <a:bodyPr>
            <a:normAutofit fontScale="85000" lnSpcReduction="10000"/>
          </a:bodyPr>
          <a:lstStyle/>
          <a:p>
            <a:pPr>
              <a:buClr>
                <a:schemeClr val="accent1">
                  <a:lumMod val="60000"/>
                  <a:lumOff val="40000"/>
                </a:schemeClr>
              </a:buClr>
              <a:buFont typeface="Wingdings" pitchFamily="2" charset="2"/>
              <a:buChar char="Ø"/>
            </a:pPr>
            <a:r>
              <a:rPr lang="en-US" sz="2400" dirty="0">
                <a:latin typeface="Georgia" panose="02040502050405020303" pitchFamily="18" charset="0"/>
              </a:rPr>
              <a:t>Anyone with a concern about potentially unethical or fraudulent activities regarding Temple University's finances, internal controls, or data integrity may alert the Department of Internal Audits by completing the Anonymous Reporting Form at  </a:t>
            </a:r>
            <a:r>
              <a:rPr lang="en-US" sz="2100" dirty="0">
                <a:solidFill>
                  <a:schemeClr val="accent1">
                    <a:lumMod val="60000"/>
                    <a:lumOff val="40000"/>
                  </a:schemeClr>
                </a:solidFill>
                <a:latin typeface="Georgia" panose="02040502050405020303" pitchFamily="18" charset="0"/>
              </a:rPr>
              <a:t>https://secure.ethicspoint.com/domain/media/en/gui/61440/index.html</a:t>
            </a:r>
            <a:r>
              <a:rPr lang="en-US" sz="2400" dirty="0">
                <a:latin typeface="Georgia" panose="02040502050405020303" pitchFamily="18" charset="0"/>
              </a:rPr>
              <a:t>.</a:t>
            </a:r>
            <a:endParaRPr lang="en-US" sz="2400" dirty="0">
              <a:solidFill>
                <a:srgbClr val="FFCF37"/>
              </a:solidFill>
              <a:latin typeface="Georgia" panose="02040502050405020303" pitchFamily="18" charset="0"/>
            </a:endParaRPr>
          </a:p>
          <a:p>
            <a:pPr>
              <a:buClr>
                <a:schemeClr val="accent1">
                  <a:lumMod val="60000"/>
                  <a:lumOff val="40000"/>
                </a:schemeClr>
              </a:buClr>
              <a:buFont typeface="Wingdings" pitchFamily="2" charset="2"/>
              <a:buChar char="Ø"/>
            </a:pPr>
            <a:r>
              <a:rPr lang="en-US" sz="2400" dirty="0">
                <a:latin typeface="Georgia" panose="02040502050405020303" pitchFamily="18" charset="0"/>
              </a:rPr>
              <a:t>Your email address will remain anonymous to protect your identity.</a:t>
            </a:r>
          </a:p>
          <a:p>
            <a:pPr>
              <a:buClr>
                <a:schemeClr val="accent1">
                  <a:lumMod val="60000"/>
                  <a:lumOff val="40000"/>
                </a:schemeClr>
              </a:buClr>
              <a:buFont typeface="Wingdings" pitchFamily="2" charset="2"/>
              <a:buChar char="Ø"/>
            </a:pPr>
            <a:r>
              <a:rPr lang="en-US" sz="2400" dirty="0">
                <a:latin typeface="Georgia" panose="02040502050405020303" pitchFamily="18" charset="0"/>
              </a:rPr>
              <a:t>All reports will be handled confidentially and discreetly by the Department of Internal Audits.</a:t>
            </a:r>
          </a:p>
          <a:p>
            <a:pPr>
              <a:buClr>
                <a:schemeClr val="accent1">
                  <a:lumMod val="60000"/>
                  <a:lumOff val="40000"/>
                </a:schemeClr>
              </a:buClr>
              <a:buFont typeface="Wingdings" pitchFamily="2" charset="2"/>
              <a:buChar char="Ø"/>
            </a:pPr>
            <a:r>
              <a:rPr lang="en-US" sz="2400" dirty="0">
                <a:latin typeface="Georgia" panose="02040502050405020303" pitchFamily="18" charset="0"/>
              </a:rPr>
              <a:t>Any comment or concern provided by Temple University faculty, staff, students, postdoctoral fellows, or visiting scholars is expected to be submitted in good faith.</a:t>
            </a:r>
          </a:p>
          <a:p>
            <a:pPr>
              <a:buClr>
                <a:schemeClr val="accent1">
                  <a:lumMod val="60000"/>
                  <a:lumOff val="40000"/>
                </a:schemeClr>
              </a:buClr>
              <a:buFont typeface="Wingdings" pitchFamily="2" charset="2"/>
              <a:buChar char="Ø"/>
            </a:pPr>
            <a:r>
              <a:rPr lang="en-US" sz="2400" dirty="0">
                <a:latin typeface="Georgia" panose="02040502050405020303" pitchFamily="18" charset="0"/>
              </a:rPr>
              <a:t>Visit </a:t>
            </a:r>
            <a:r>
              <a:rPr lang="en-US" sz="2400" dirty="0">
                <a:solidFill>
                  <a:schemeClr val="accent1">
                    <a:lumMod val="60000"/>
                    <a:lumOff val="40000"/>
                  </a:schemeClr>
                </a:solidFill>
                <a:latin typeface="Georgia" panose="02040502050405020303" pitchFamily="18" charset="0"/>
              </a:rPr>
              <a:t>https://internalaudits.temple.edu/ </a:t>
            </a:r>
            <a:r>
              <a:rPr lang="en-US" sz="2400" dirty="0">
                <a:latin typeface="Georgia" panose="02040502050405020303" pitchFamily="18" charset="0"/>
              </a:rPr>
              <a:t>for more information about Internal Audits.</a:t>
            </a:r>
          </a:p>
          <a:p>
            <a:pPr>
              <a:buClr>
                <a:schemeClr val="accent1">
                  <a:lumMod val="60000"/>
                  <a:lumOff val="40000"/>
                </a:schemeClr>
              </a:buClr>
              <a:buFont typeface="Wingdings" pitchFamily="2" charset="2"/>
              <a:buChar char="Ø"/>
            </a:pPr>
            <a:endParaRPr lang="en-US"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36</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65929854-957B-4449-B548-0369AA6D8F52}"/>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71457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a:solidFill>
                  <a:schemeClr val="accent1">
                    <a:lumMod val="60000"/>
                    <a:lumOff val="40000"/>
                  </a:schemeClr>
                </a:solidFill>
                <a:latin typeface="Georgia" pitchFamily="18" charset="0"/>
              </a:rPr>
              <a:t>Web Resources</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sz="2800" dirty="0">
                <a:latin typeface="Georgia" pitchFamily="18" charset="0"/>
              </a:rPr>
              <a:t>Office of Postdoctoral Affairs</a:t>
            </a:r>
          </a:p>
          <a:p>
            <a:pPr lvl="1">
              <a:buClr>
                <a:schemeClr val="accent1">
                  <a:lumMod val="60000"/>
                  <a:lumOff val="40000"/>
                </a:schemeClr>
              </a:buClr>
              <a:buFont typeface="Arial" pitchFamily="34" charset="0"/>
              <a:buChar char="•"/>
            </a:pPr>
            <a:r>
              <a:rPr lang="en-US" sz="2400" dirty="0">
                <a:solidFill>
                  <a:schemeClr val="accent1">
                    <a:lumMod val="60000"/>
                    <a:lumOff val="40000"/>
                  </a:schemeClr>
                </a:solidFill>
                <a:latin typeface="Georgia" panose="02040502050405020303" pitchFamily="18" charset="0"/>
              </a:rPr>
              <a:t>https://grad.temple.edu/postdoctoral-affairs</a:t>
            </a:r>
          </a:p>
          <a:p>
            <a:pPr>
              <a:buClr>
                <a:schemeClr val="accent1">
                  <a:lumMod val="60000"/>
                  <a:lumOff val="40000"/>
                </a:schemeClr>
              </a:buClr>
              <a:buFont typeface="Wingdings" pitchFamily="2" charset="2"/>
              <a:buChar char="Ø"/>
            </a:pPr>
            <a:r>
              <a:rPr lang="en-US" sz="2800" dirty="0">
                <a:latin typeface="Georgia" pitchFamily="18" charset="0"/>
              </a:rPr>
              <a:t>Office of International Student and Scholar Services</a:t>
            </a:r>
          </a:p>
          <a:p>
            <a:pPr lvl="1">
              <a:buClr>
                <a:schemeClr val="accent1">
                  <a:lumMod val="60000"/>
                  <a:lumOff val="40000"/>
                </a:schemeClr>
              </a:buClr>
              <a:buFont typeface="Arial" pitchFamily="34" charset="0"/>
              <a:buChar char="•"/>
            </a:pPr>
            <a:r>
              <a:rPr lang="en-US" sz="2400">
                <a:solidFill>
                  <a:schemeClr val="accent1">
                    <a:lumMod val="60000"/>
                    <a:lumOff val="40000"/>
                  </a:schemeClr>
                </a:solidFill>
                <a:latin typeface="Georgia" pitchFamily="18" charset="0"/>
              </a:rPr>
              <a:t>https://isss.temple.edu/</a:t>
            </a:r>
            <a:endParaRPr lang="en-US" dirty="0">
              <a:latin typeface="Georgia" pitchFamily="18" charset="0"/>
            </a:endParaRP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37</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B73F71FC-82FA-4D34-8B27-E7FD58CE7CD5}"/>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9797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a:solidFill>
                  <a:schemeClr val="accent1">
                    <a:lumMod val="60000"/>
                    <a:lumOff val="40000"/>
                  </a:schemeClr>
                </a:solidFill>
                <a:effectLst>
                  <a:outerShdw blurRad="38100" dist="38100" dir="2700000" algn="tl">
                    <a:srgbClr val="000000">
                      <a:alpha val="43137"/>
                    </a:srgbClr>
                  </a:outerShdw>
                </a:effectLst>
                <a:latin typeface="Georgia" pitchFamily="18" charset="0"/>
              </a:rPr>
              <a:t>Human Resources Contact</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rmAutofit/>
          </a:bodyPr>
          <a:lstStyle/>
          <a:p>
            <a:pPr>
              <a:spcBef>
                <a:spcPts val="670"/>
              </a:spcBef>
              <a:buClr>
                <a:schemeClr val="accent1">
                  <a:lumMod val="60000"/>
                  <a:lumOff val="40000"/>
                </a:schemeClr>
              </a:buClr>
              <a:buFont typeface="Wingdings" pitchFamily="2" charset="2"/>
              <a:buChar char="Ø"/>
            </a:pPr>
            <a:r>
              <a:rPr lang="en-US" sz="2800" b="1" dirty="0">
                <a:latin typeface="Georgia" pitchFamily="18" charset="0"/>
              </a:rPr>
              <a:t>Donna </a:t>
            </a:r>
            <a:r>
              <a:rPr lang="en-US" sz="2800" b="1" dirty="0" err="1">
                <a:latin typeface="Georgia" pitchFamily="18" charset="0"/>
              </a:rPr>
              <a:t>Calendo</a:t>
            </a:r>
            <a:r>
              <a:rPr lang="en-US" sz="1400" b="1" dirty="0">
                <a:latin typeface="Georgia" pitchFamily="18" charset="0"/>
              </a:rPr>
              <a:t>	</a:t>
            </a: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Assistant Director, Data Management</a:t>
            </a:r>
          </a:p>
          <a:p>
            <a:pPr lvl="1" indent="-274320">
              <a:spcBef>
                <a:spcPts val="670"/>
              </a:spcBef>
              <a:buClr>
                <a:schemeClr val="accent1">
                  <a:lumMod val="60000"/>
                  <a:lumOff val="40000"/>
                </a:schemeClr>
              </a:buClr>
              <a:buFont typeface="Arial" pitchFamily="34" charset="0"/>
              <a:buChar char="•"/>
            </a:pPr>
            <a:r>
              <a:rPr lang="en-US" sz="2000" u="sng" dirty="0">
                <a:solidFill>
                  <a:schemeClr val="accent1">
                    <a:lumMod val="60000"/>
                    <a:lumOff val="40000"/>
                  </a:schemeClr>
                </a:solidFill>
                <a:latin typeface="Georgia" pitchFamily="18" charset="0"/>
              </a:rPr>
              <a:t>donna.calendo@temple.edu</a:t>
            </a:r>
            <a:endParaRPr lang="en-US" sz="2000" dirty="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a:latin typeface="Georgia" pitchFamily="18" charset="0"/>
              </a:rPr>
              <a:t>215-926-2232</a:t>
            </a:r>
          </a:p>
        </p:txBody>
      </p:sp>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4</a:t>
            </a:fld>
            <a:endParaRPr lang="en-US" sz="1000" dirty="0">
              <a:solidFill>
                <a:schemeClr val="accent1">
                  <a:lumMod val="60000"/>
                  <a:lumOff val="40000"/>
                </a:scheme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EEB804AF-E0A0-4735-B8FE-A0F5C7523C17}"/>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9D4C86-93CC-4A15-995E-E38E05BB08B8}"/>
              </a:ext>
            </a:extLst>
          </p:cNvPr>
          <p:cNvSpPr>
            <a:spLocks noGrp="1"/>
          </p:cNvSpPr>
          <p:nvPr>
            <p:ph idx="1"/>
          </p:nvPr>
        </p:nvSpPr>
        <p:spPr>
          <a:xfrm>
            <a:off x="457200" y="1600200"/>
            <a:ext cx="8229600" cy="4854608"/>
          </a:xfrm>
        </p:spPr>
        <p:txBody>
          <a:bodyPr/>
          <a:lstStyle/>
          <a:p>
            <a:pPr>
              <a:spcBef>
                <a:spcPts val="670"/>
              </a:spcBef>
              <a:buClr>
                <a:schemeClr val="accent1">
                  <a:lumMod val="60000"/>
                  <a:lumOff val="40000"/>
                </a:schemeClr>
              </a:buClr>
              <a:buFont typeface="Wingdings" pitchFamily="2" charset="2"/>
              <a:buChar char="Ø"/>
            </a:pPr>
            <a:r>
              <a:rPr lang="en-US" sz="2800" dirty="0">
                <a:latin typeface="Georgia" pitchFamily="18" charset="0"/>
              </a:rPr>
              <a:t>The following acronyms are used hereafter in this presentation:</a:t>
            </a:r>
          </a:p>
          <a:p>
            <a:pPr>
              <a:spcBef>
                <a:spcPts val="670"/>
              </a:spcBef>
              <a:buClr>
                <a:schemeClr val="accent1">
                  <a:lumMod val="60000"/>
                  <a:lumOff val="40000"/>
                </a:schemeClr>
              </a:buClr>
              <a:buFont typeface="Wingdings" pitchFamily="2" charset="2"/>
              <a:buChar char="Ø"/>
            </a:pPr>
            <a:endParaRPr lang="en-US" sz="1800" b="1" dirty="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dirty="0">
                <a:latin typeface="Georgia" pitchFamily="18" charset="0"/>
              </a:rPr>
              <a:t>VRS = Visiting Research Scholar</a:t>
            </a:r>
          </a:p>
          <a:p>
            <a:pPr marL="548640" lvl="1" indent="0">
              <a:spcBef>
                <a:spcPts val="670"/>
              </a:spcBef>
              <a:buClr>
                <a:schemeClr val="accent1">
                  <a:lumMod val="60000"/>
                  <a:lumOff val="40000"/>
                </a:schemeClr>
              </a:buClr>
              <a:buNone/>
            </a:pPr>
            <a:endParaRPr lang="en-US" dirty="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dirty="0">
                <a:latin typeface="Georgia" pitchFamily="18" charset="0"/>
              </a:rPr>
              <a:t>VRSR = Visiting Research Scholar in Residence</a:t>
            </a:r>
          </a:p>
          <a:p>
            <a:pPr lvl="1" indent="-274320">
              <a:spcBef>
                <a:spcPts val="670"/>
              </a:spcBef>
              <a:buClr>
                <a:schemeClr val="accent1">
                  <a:lumMod val="60000"/>
                  <a:lumOff val="40000"/>
                </a:schemeClr>
              </a:buClr>
              <a:buFont typeface="Arial" pitchFamily="34" charset="0"/>
              <a:buChar char="•"/>
            </a:pPr>
            <a:endParaRPr lang="en-US" dirty="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dirty="0">
                <a:latin typeface="Georgia" pitchFamily="18" charset="0"/>
              </a:rPr>
              <a:t>VGSS = Visiting Graduate Student Scholar</a:t>
            </a:r>
          </a:p>
          <a:p>
            <a:pPr marL="548640" lvl="1" indent="0">
              <a:spcBef>
                <a:spcPts val="670"/>
              </a:spcBef>
              <a:buClr>
                <a:schemeClr val="accent1">
                  <a:lumMod val="60000"/>
                  <a:lumOff val="40000"/>
                </a:schemeClr>
              </a:buClr>
              <a:buNone/>
            </a:pPr>
            <a:endParaRPr lang="en-US" dirty="0">
              <a:latin typeface="Georgia" pitchFamily="18" charset="0"/>
            </a:endParaRPr>
          </a:p>
        </p:txBody>
      </p:sp>
      <p:sp>
        <p:nvSpPr>
          <p:cNvPr id="5" name="Title 2">
            <a:extLst>
              <a:ext uri="{FF2B5EF4-FFF2-40B4-BE49-F238E27FC236}">
                <a16:creationId xmlns:a16="http://schemas.microsoft.com/office/drawing/2014/main" id="{7BFBC9BF-B057-4981-93B4-A950A5BB11DE}"/>
              </a:ext>
            </a:extLst>
          </p:cNvPr>
          <p:cNvSpPr>
            <a:spLocks noGrp="1"/>
          </p:cNvSpPr>
          <p:nvPr>
            <p:ph type="title"/>
          </p:nvPr>
        </p:nvSpPr>
        <p:spPr>
          <a:xfrm>
            <a:off x="0" y="268289"/>
            <a:ext cx="9144000" cy="1179512"/>
          </a:xfrm>
        </p:spPr>
        <p:txBody>
          <a:bodyPr>
            <a:normAutofit/>
          </a:bodyPr>
          <a:lstStyle/>
          <a:p>
            <a:r>
              <a:rPr lang="en-US" dirty="0">
                <a:solidFill>
                  <a:schemeClr val="accent1">
                    <a:lumMod val="60000"/>
                    <a:lumOff val="40000"/>
                  </a:schemeClr>
                </a:solidFill>
                <a:effectLst>
                  <a:outerShdw blurRad="38100" dist="38100" dir="2700000" algn="tl">
                    <a:srgbClr val="000000">
                      <a:alpha val="43137"/>
                    </a:srgbClr>
                  </a:outerShdw>
                </a:effectLst>
                <a:latin typeface="Georgia" pitchFamily="18" charset="0"/>
              </a:rPr>
              <a:t>Introduction to Acronym Use</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pic>
        <p:nvPicPr>
          <p:cNvPr id="6" name="Picture 5">
            <a:extLst>
              <a:ext uri="{FF2B5EF4-FFF2-40B4-BE49-F238E27FC236}">
                <a16:creationId xmlns:a16="http://schemas.microsoft.com/office/drawing/2014/main" id="{4DC4D5A3-0196-4AB2-B78E-026C78595E09}"/>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
        <p:nvSpPr>
          <p:cNvPr id="7" name="Slide Number Placeholder 4">
            <a:extLst>
              <a:ext uri="{FF2B5EF4-FFF2-40B4-BE49-F238E27FC236}">
                <a16:creationId xmlns:a16="http://schemas.microsoft.com/office/drawing/2014/main" id="{04557A8A-9A05-4997-8F5C-5CDCA9A12CF2}"/>
              </a:ext>
            </a:extLst>
          </p:cNvPr>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5</a:t>
            </a:fld>
            <a:endParaRPr lang="en-US" sz="1000" dirty="0">
              <a:solidFill>
                <a:schemeClr val="accent1">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318099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Criteria for Appointment as Visiting Research Scholar (VRS)</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183880" cy="4831080"/>
          </a:xfrm>
        </p:spPr>
        <p:txBody>
          <a:bodyPr>
            <a:noAutofit/>
          </a:bodyPr>
          <a:lstStyle/>
          <a:p>
            <a:pPr>
              <a:spcBef>
                <a:spcPts val="670"/>
              </a:spcBef>
              <a:buClr>
                <a:schemeClr val="accent1">
                  <a:lumMod val="60000"/>
                  <a:lumOff val="40000"/>
                </a:schemeClr>
              </a:buClr>
              <a:buFont typeface="Wingdings" panose="05000000000000000000" pitchFamily="2" charset="2"/>
              <a:buChar char="Ø"/>
            </a:pPr>
            <a:r>
              <a:rPr lang="en-US" sz="2000" dirty="0">
                <a:latin typeface="Georgia" pitchFamily="18" charset="0"/>
              </a:rPr>
              <a:t>The VRS is limited to a 12-month appointment, which is not renewable, and:</a:t>
            </a:r>
          </a:p>
          <a:p>
            <a:pPr lvl="1">
              <a:spcBef>
                <a:spcPts val="670"/>
              </a:spcBef>
              <a:buClr>
                <a:schemeClr val="accent1">
                  <a:lumMod val="60000"/>
                  <a:lumOff val="40000"/>
                </a:schemeClr>
              </a:buClr>
              <a:buFont typeface="Arial" panose="020B0604020202020204" pitchFamily="34" charset="0"/>
              <a:buChar char="•"/>
            </a:pPr>
            <a:r>
              <a:rPr lang="en-US" sz="1700" dirty="0">
                <a:latin typeface="Georgia" pitchFamily="18" charset="0"/>
              </a:rPr>
              <a:t>Holds a terminal master’s or doctoral degree (or equivalent).</a:t>
            </a:r>
          </a:p>
          <a:p>
            <a:pPr lvl="1">
              <a:spcBef>
                <a:spcPts val="670"/>
              </a:spcBef>
              <a:buClr>
                <a:schemeClr val="accent1">
                  <a:lumMod val="60000"/>
                  <a:lumOff val="40000"/>
                </a:schemeClr>
              </a:buClr>
              <a:buFont typeface="Arial" panose="020B0604020202020204" pitchFamily="34" charset="0"/>
              <a:buChar char="•"/>
            </a:pPr>
            <a:r>
              <a:rPr lang="en-US" sz="1700" dirty="0">
                <a:latin typeface="Georgia" pitchFamily="18" charset="0"/>
              </a:rPr>
              <a:t>May hold one or several appointments in the 12-month period, with the duration of each appointment ranging from one month to a maximum of one year.</a:t>
            </a:r>
          </a:p>
          <a:p>
            <a:pPr lvl="1">
              <a:spcBef>
                <a:spcPts val="670"/>
              </a:spcBef>
              <a:buClr>
                <a:schemeClr val="accent1">
                  <a:lumMod val="60000"/>
                  <a:lumOff val="40000"/>
                </a:schemeClr>
              </a:buClr>
              <a:buFont typeface="Arial" panose="020B0604020202020204" pitchFamily="34" charset="0"/>
              <a:buChar char="•"/>
            </a:pPr>
            <a:r>
              <a:rPr lang="en-US" sz="1700" dirty="0">
                <a:latin typeface="Georgia" pitchFamily="18" charset="0"/>
              </a:rPr>
              <a:t>May be recently retired or is currently employed at, but on sabbatical from, another academic institution.</a:t>
            </a:r>
          </a:p>
          <a:p>
            <a:pPr lvl="1">
              <a:spcBef>
                <a:spcPts val="670"/>
              </a:spcBef>
              <a:buClr>
                <a:schemeClr val="accent1">
                  <a:lumMod val="60000"/>
                  <a:lumOff val="40000"/>
                </a:schemeClr>
              </a:buClr>
              <a:buFont typeface="Arial" panose="020B0604020202020204" pitchFamily="34" charset="0"/>
              <a:buChar char="•"/>
            </a:pPr>
            <a:r>
              <a:rPr lang="en-US" sz="1700" dirty="0">
                <a:latin typeface="Georgia" pitchFamily="18" charset="0"/>
              </a:rPr>
              <a:t>Pursues her/his own project through laboratory and research experience, learning how to use state-of-the art technologies and techniques and/or sharing unique expertise with the Temple community.</a:t>
            </a:r>
          </a:p>
          <a:p>
            <a:pPr lvl="1">
              <a:spcBef>
                <a:spcPts val="670"/>
              </a:spcBef>
              <a:buClr>
                <a:schemeClr val="accent1">
                  <a:lumMod val="60000"/>
                  <a:lumOff val="40000"/>
                </a:schemeClr>
              </a:buClr>
              <a:buFont typeface="Arial" panose="020B0604020202020204" pitchFamily="34" charset="0"/>
              <a:buChar char="•"/>
            </a:pPr>
            <a:r>
              <a:rPr lang="en-US" sz="1700" dirty="0">
                <a:latin typeface="Georgia" pitchFamily="18" charset="0"/>
              </a:rPr>
              <a:t>Receives funding from the home institution, a government scholarship, and/or personal finances of at least $24,000 for the 12-month period. </a:t>
            </a:r>
            <a:r>
              <a:rPr lang="en-US" sz="1700" b="1" dirty="0">
                <a:latin typeface="Georgia" pitchFamily="18" charset="0"/>
              </a:rPr>
              <a:t>No funding from Temple University is permitted.</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6</a:t>
            </a:fld>
            <a:endParaRPr lang="en-US" sz="1000" dirty="0">
              <a:solidFill>
                <a:schemeClr val="accent1">
                  <a:lumMod val="60000"/>
                  <a:lumOff val="40000"/>
                </a:schemeClr>
              </a:solidFill>
              <a:latin typeface="Arial" pitchFamily="34" charset="0"/>
              <a:cs typeface="Arial" pitchFamily="34" charset="0"/>
            </a:endParaRPr>
          </a:p>
        </p:txBody>
      </p:sp>
      <p:pic>
        <p:nvPicPr>
          <p:cNvPr id="7" name="Picture 6">
            <a:extLst>
              <a:ext uri="{FF2B5EF4-FFF2-40B4-BE49-F238E27FC236}">
                <a16:creationId xmlns:a16="http://schemas.microsoft.com/office/drawing/2014/main" id="{C6508C96-E3F0-465A-ABE2-1D5387F155F3}"/>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3800" dirty="0">
                <a:solidFill>
                  <a:schemeClr val="accent1">
                    <a:lumMod val="60000"/>
                    <a:lumOff val="40000"/>
                  </a:schemeClr>
                </a:solidFill>
                <a:latin typeface="Georgia" pitchFamily="18" charset="0"/>
              </a:rPr>
              <a:t>Criteria for Appointment as Visiting Research Scholar in Residence (VRSR)</a:t>
            </a:r>
            <a:endParaRPr lang="en-US" sz="38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724400"/>
          </a:xfrm>
        </p:spPr>
        <p:txBody>
          <a:bodyPr>
            <a:normAutofit fontScale="85000" lnSpcReduction="20000"/>
          </a:bodyPr>
          <a:lstStyle/>
          <a:p>
            <a:pPr marL="448056" lvl="1" indent="-384048">
              <a:lnSpc>
                <a:spcPct val="120000"/>
              </a:lnSpc>
              <a:spcBef>
                <a:spcPts val="450"/>
              </a:spcBef>
              <a:buClr>
                <a:schemeClr val="accent1">
                  <a:lumMod val="60000"/>
                  <a:lumOff val="40000"/>
                </a:schemeClr>
              </a:buClr>
              <a:buFont typeface="Wingdings" pitchFamily="2" charset="2"/>
              <a:buChar char="Ø"/>
            </a:pPr>
            <a:r>
              <a:rPr lang="en-US" dirty="0">
                <a:latin typeface="Georgia" pitchFamily="18" charset="0"/>
              </a:rPr>
              <a:t>The VRSR </a:t>
            </a:r>
            <a:r>
              <a:rPr lang="en-US" sz="2800" dirty="0">
                <a:latin typeface="Georgia" pitchFamily="18" charset="0"/>
              </a:rPr>
              <a:t>may hold an appointment of up to 12 months, which is renewable for up to an additional 12 months for a total of 24 months, and</a:t>
            </a:r>
            <a:r>
              <a:rPr lang="en-US" dirty="0">
                <a:latin typeface="Georgia" pitchFamily="18" charset="0"/>
              </a:rPr>
              <a:t>:</a:t>
            </a:r>
          </a:p>
          <a:p>
            <a:pPr lvl="1">
              <a:spcBef>
                <a:spcPts val="670"/>
              </a:spcBef>
              <a:buClr>
                <a:schemeClr val="accent1">
                  <a:lumMod val="60000"/>
                  <a:lumOff val="40000"/>
                </a:schemeClr>
              </a:buClr>
              <a:buFont typeface="Arial" panose="020B0604020202020204" pitchFamily="34" charset="0"/>
              <a:buChar char="•"/>
            </a:pPr>
            <a:r>
              <a:rPr lang="en-US" sz="2200" dirty="0">
                <a:latin typeface="Georgia" pitchFamily="18" charset="0"/>
              </a:rPr>
              <a:t>Holds a terminal or first-professional degree (or equivalent).</a:t>
            </a:r>
          </a:p>
          <a:p>
            <a:pPr lvl="1">
              <a:spcBef>
                <a:spcPts val="670"/>
              </a:spcBef>
              <a:buClr>
                <a:schemeClr val="accent1">
                  <a:lumMod val="60000"/>
                  <a:lumOff val="40000"/>
                </a:schemeClr>
              </a:buClr>
              <a:buFont typeface="Arial" panose="020B0604020202020204" pitchFamily="34" charset="0"/>
              <a:buChar char="•"/>
            </a:pPr>
            <a:r>
              <a:rPr lang="en-US" sz="2200" dirty="0">
                <a:latin typeface="Georgia" pitchFamily="18" charset="0"/>
              </a:rPr>
              <a:t>May hold one or several appointments in a 12-month period, with the duration of each appointment ranging from one month to one year.</a:t>
            </a:r>
          </a:p>
          <a:p>
            <a:pPr lvl="1">
              <a:spcBef>
                <a:spcPts val="670"/>
              </a:spcBef>
              <a:buClr>
                <a:schemeClr val="accent1">
                  <a:lumMod val="60000"/>
                  <a:lumOff val="40000"/>
                </a:schemeClr>
              </a:buClr>
              <a:buFont typeface="Arial" panose="020B0604020202020204" pitchFamily="34" charset="0"/>
              <a:buChar char="•"/>
            </a:pPr>
            <a:r>
              <a:rPr lang="en-US" sz="2200" dirty="0">
                <a:latin typeface="Georgia" pitchFamily="18" charset="0"/>
              </a:rPr>
              <a:t>Pursues her/his own project through laboratory and research experience, learning how to use state-of-the art technologies and techniques and/or sharing unique expertise with the Temple community.</a:t>
            </a:r>
          </a:p>
          <a:p>
            <a:pPr lvl="1">
              <a:spcBef>
                <a:spcPts val="670"/>
              </a:spcBef>
              <a:buClr>
                <a:schemeClr val="accent1">
                  <a:lumMod val="60000"/>
                  <a:lumOff val="40000"/>
                </a:schemeClr>
              </a:buClr>
              <a:buFont typeface="Arial" panose="020B0604020202020204" pitchFamily="34" charset="0"/>
              <a:buChar char="•"/>
            </a:pPr>
            <a:r>
              <a:rPr lang="en-US" sz="2200" dirty="0">
                <a:latin typeface="Georgia" pitchFamily="18" charset="0"/>
              </a:rPr>
              <a:t>Receives funding from the government or an institutional scholarship of at least $24,000 annually. A stipend from Temple University may additionally be awarded. </a:t>
            </a:r>
            <a:r>
              <a:rPr lang="en-US" sz="2200" b="1" dirty="0">
                <a:latin typeface="Georgia" pitchFamily="18" charset="0"/>
              </a:rPr>
              <a:t>No personal funding is permitted.</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7</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0AA26314-4682-43D0-894C-AFED3C7D0A1F}"/>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a:solidFill>
                  <a:schemeClr val="accent1">
                    <a:lumMod val="60000"/>
                    <a:lumOff val="40000"/>
                  </a:schemeClr>
                </a:solidFill>
                <a:latin typeface="Georgia" pitchFamily="18" charset="0"/>
              </a:rPr>
              <a:t>Criteria for Appointment as Visiting Graduate Student Scholar (VGSS)</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724400"/>
          </a:xfrm>
        </p:spPr>
        <p:txBody>
          <a:bodyPr>
            <a:normAutofit fontScale="77500" lnSpcReduction="20000"/>
          </a:bodyPr>
          <a:lstStyle/>
          <a:p>
            <a:pPr marL="448056" lvl="1" indent="-384048">
              <a:lnSpc>
                <a:spcPct val="120000"/>
              </a:lnSpc>
              <a:spcBef>
                <a:spcPts val="450"/>
              </a:spcBef>
              <a:buClr>
                <a:schemeClr val="accent1">
                  <a:lumMod val="60000"/>
                  <a:lumOff val="40000"/>
                </a:schemeClr>
              </a:buClr>
              <a:buFont typeface="Wingdings" pitchFamily="2" charset="2"/>
              <a:buChar char="Ø"/>
            </a:pPr>
            <a:r>
              <a:rPr lang="en-US" dirty="0">
                <a:latin typeface="Georgia" pitchFamily="18" charset="0"/>
              </a:rPr>
              <a:t>The VGSS </a:t>
            </a:r>
            <a:r>
              <a:rPr lang="en-US" sz="2400" dirty="0">
                <a:latin typeface="Georgia" pitchFamily="18" charset="0"/>
              </a:rPr>
              <a:t>may hold an appointment of up to 12 months, which is renewable for up to an additional 12 months for a total of 24 months, and</a:t>
            </a:r>
            <a:r>
              <a:rPr lang="en-US" dirty="0">
                <a:latin typeface="Georgia" pitchFamily="18" charset="0"/>
              </a:rPr>
              <a:t>:</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Holds a baccalaureate, master’s, or first-professional degree (or equivalent).</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May hold one or several appointments in a 12-month period, with the duration of each appointment ranging from one month to one year.</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Is currently enrolled in a post-baccalaureate program at a U.S. institution that is not Temple University.</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Completed a post-baccalaureate program within the last six months or is employed at another academic institution and participating in a research and/or scholarly training or exchange program under the direction of a faculty mentor.</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Is expected to gain laboratory and research experience, learn how to use state-of-the art technologies and techniques, and/or share unique expertise with the Temple community.</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Receives funding from the home institution, a scholarship, and/or personal finances of at least $24,000 annually. </a:t>
            </a:r>
            <a:r>
              <a:rPr lang="en-US" sz="2000" b="1" dirty="0">
                <a:latin typeface="Georgia" pitchFamily="18" charset="0"/>
              </a:rPr>
              <a:t>A stipend from Temple University may be provided.</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8</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0AA26314-4682-43D0-894C-AFED3C7D0A1F}"/>
              </a:ext>
            </a:extLst>
          </p:cNvPr>
          <p:cNvPicPr/>
          <p:nvPr/>
        </p:nvPicPr>
        <p:blipFill rotWithShape="1">
          <a:blip r:embed="rId2"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56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2800" dirty="0">
                <a:solidFill>
                  <a:schemeClr val="accent1">
                    <a:lumMod val="60000"/>
                    <a:lumOff val="40000"/>
                  </a:schemeClr>
                </a:solidFill>
                <a:latin typeface="Georgia" pitchFamily="18" charset="0"/>
              </a:rPr>
              <a:t>Distinguishing Between a Visiting Graduate Student Scholar (VGSS) and a J-1 Graduate Student Intern</a:t>
            </a:r>
            <a:endParaRPr lang="en-US" sz="28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724400"/>
          </a:xfrm>
        </p:spPr>
        <p:txBody>
          <a:bodyPr>
            <a:normAutofit fontScale="92500" lnSpcReduction="10000"/>
          </a:bodyPr>
          <a:lstStyle/>
          <a:p>
            <a:pPr marL="448056" lvl="1" indent="-384048">
              <a:lnSpc>
                <a:spcPct val="120000"/>
              </a:lnSpc>
              <a:spcBef>
                <a:spcPts val="450"/>
              </a:spcBef>
              <a:buClr>
                <a:schemeClr val="accent1">
                  <a:lumMod val="60000"/>
                  <a:lumOff val="40000"/>
                </a:schemeClr>
              </a:buClr>
              <a:buFont typeface="Wingdings" pitchFamily="2" charset="2"/>
              <a:buChar char="Ø"/>
            </a:pPr>
            <a:r>
              <a:rPr lang="en-US" sz="2400" dirty="0">
                <a:latin typeface="Georgia" pitchFamily="18" charset="0"/>
              </a:rPr>
              <a:t>The Visiting Graduate Student Scholar (VGSS) is currently enrolled in a post-baccalaureate program at an institution in the United States other than Temple University.</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The VGSS is expected to gain laboratory and research experience, learn how to use state-of-the art technologies and techniques, and/or share unique expertise with the Temple community.</a:t>
            </a:r>
          </a:p>
          <a:p>
            <a:pPr marL="448056" lvl="1" indent="-384048">
              <a:lnSpc>
                <a:spcPct val="120000"/>
              </a:lnSpc>
              <a:spcBef>
                <a:spcPts val="450"/>
              </a:spcBef>
              <a:buClr>
                <a:schemeClr val="accent1">
                  <a:lumMod val="60000"/>
                  <a:lumOff val="40000"/>
                </a:schemeClr>
              </a:buClr>
              <a:buFont typeface="Wingdings" pitchFamily="2" charset="2"/>
              <a:buChar char="Ø"/>
            </a:pPr>
            <a:r>
              <a:rPr lang="en-US" sz="2400" dirty="0">
                <a:latin typeface="Georgia" pitchFamily="18" charset="0"/>
              </a:rPr>
              <a:t>The J-1 Graduate Student Intern is a degree-seeking international student who has a degree requirement for practical field experience.</a:t>
            </a:r>
          </a:p>
          <a:p>
            <a:pPr lvl="1">
              <a:spcBef>
                <a:spcPts val="670"/>
              </a:spcBef>
              <a:buClr>
                <a:schemeClr val="accent1">
                  <a:lumMod val="60000"/>
                  <a:lumOff val="40000"/>
                </a:schemeClr>
              </a:buClr>
              <a:buFont typeface="Arial" panose="020B0604020202020204" pitchFamily="34" charset="0"/>
              <a:buChar char="•"/>
            </a:pPr>
            <a:r>
              <a:rPr lang="en-US" sz="2000" dirty="0">
                <a:latin typeface="Georgia" pitchFamily="18" charset="0"/>
              </a:rPr>
              <a:t>The “internship” is expected to uniquely allow the student to gain practical experience in the process of conducting research in an academic field and must fulfill the educational objectives for the student’s degree program at the home institution.</a:t>
            </a:r>
          </a:p>
        </p:txBody>
      </p:sp>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9</a:t>
            </a:fld>
            <a:endParaRPr lang="en-US" sz="1000" dirty="0">
              <a:solidFill>
                <a:schemeClr val="accent1">
                  <a:lumMod val="60000"/>
                  <a:lumOff val="40000"/>
                </a:schemeClr>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0AA26314-4682-43D0-894C-AFED3C7D0A1F}"/>
              </a:ext>
            </a:extLst>
          </p:cNvPr>
          <p:cNvPicPr/>
          <p:nvPr/>
        </p:nvPicPr>
        <p:blipFill rotWithShape="1">
          <a:blip r:embed="rId3" cstate="print">
            <a:extLst>
              <a:ext uri="{28A0092B-C50C-407E-A947-70E740481C1C}">
                <a14:useLocalDpi xmlns:a14="http://schemas.microsoft.com/office/drawing/2010/main" val="0"/>
              </a:ext>
            </a:extLst>
          </a:blip>
          <a:srcRect r="15545" b="21538"/>
          <a:stretch/>
        </p:blipFill>
        <p:spPr bwMode="auto">
          <a:xfrm>
            <a:off x="7345680" y="5921433"/>
            <a:ext cx="1417320" cy="5486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29774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4794</TotalTime>
  <Words>4017</Words>
  <Application>Microsoft Office PowerPoint</Application>
  <PresentationFormat>On-screen Show (4:3)</PresentationFormat>
  <Paragraphs>326</Paragraphs>
  <Slides>37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Century Gothic</vt:lpstr>
      <vt:lpstr>Georgia</vt:lpstr>
      <vt:lpstr>Verdana</vt:lpstr>
      <vt:lpstr>Wingdings</vt:lpstr>
      <vt:lpstr>Wingdings 2</vt:lpstr>
      <vt:lpstr>Verve</vt:lpstr>
      <vt:lpstr>Procedures for Hiring Temporary  Visiting  Scholars and Students</vt:lpstr>
      <vt:lpstr>Graduate School Contacts</vt:lpstr>
      <vt:lpstr>International Student and Scholar Services Contacts</vt:lpstr>
      <vt:lpstr>Human Resources Contact</vt:lpstr>
      <vt:lpstr>Introduction to Acronym Use</vt:lpstr>
      <vt:lpstr>Criteria for Appointment as Visiting Research Scholar (VRS)</vt:lpstr>
      <vt:lpstr>Criteria for Appointment as Visiting Research Scholar in Residence (VRSR)</vt:lpstr>
      <vt:lpstr>Criteria for Appointment as Visiting Graduate Student Scholar (VGSS)</vt:lpstr>
      <vt:lpstr>Distinguishing Between a Visiting Graduate Student Scholar (VGSS) and a J-1 Graduate Student Intern</vt:lpstr>
      <vt:lpstr>Length of Appointment</vt:lpstr>
      <vt:lpstr>Reappointment Procedures</vt:lpstr>
      <vt:lpstr>Termination of the Temporary Visiting Scholar/Student</vt:lpstr>
      <vt:lpstr>Departmental Termination of the Temporary Visiting Scholar/Student</vt:lpstr>
      <vt:lpstr>Salary Stipend</vt:lpstr>
      <vt:lpstr>Procedures for Hiring a Temporary Visiting Scholar/Student</vt:lpstr>
      <vt:lpstr>Procedures for Hiring a Temporary Visiting Scholar/Student (continued)</vt:lpstr>
      <vt:lpstr>Procedures for Hiring a Temporary Visiting Scholar/Student (continued)</vt:lpstr>
      <vt:lpstr>Details of the Temporary Visiting Scholar/Student Position</vt:lpstr>
      <vt:lpstr>Flow Chart for Hiring a Temporary Visiting Scholar/Student</vt:lpstr>
      <vt:lpstr>Flow Chart 1: Appointment of International VRSR and VGSS with Temple Stipend</vt:lpstr>
      <vt:lpstr>Flow Chart 2: Appointment of Domestic VRSR and VGSS with Temple Stipend</vt:lpstr>
      <vt:lpstr>Flow Chart 3: Appointment of International VRS, VRSR, and VGSS – No Temple Stipend</vt:lpstr>
      <vt:lpstr>Flow Chart 4: Appointment of Domestic VRS, VRSR, and VGSS – No Temple Stipend</vt:lpstr>
      <vt:lpstr>Overview of Steps Required to Hire a Temporary Visiting Scholar/Student</vt:lpstr>
      <vt:lpstr>Step 1: Process Initiated by Unit’s Business Manager</vt:lpstr>
      <vt:lpstr>Step 1: Process Initiated by Unit’s Business Manager (continued)</vt:lpstr>
      <vt:lpstr>Step 2: Paperwork Handled by Office of Postdoctoral Affairs</vt:lpstr>
      <vt:lpstr>Step 3: Follow-Up Undertaken by Unit’s Business Manager</vt:lpstr>
      <vt:lpstr>Step 3: Follow-Up Undertaken by Unit’s Business Manager (continued)</vt:lpstr>
      <vt:lpstr>Step 3: Follow-Up Undertaken by Unit’s Business Manager (continued)</vt:lpstr>
      <vt:lpstr>Step 4: Process Concluded by Office of Postdoctoral Affairs</vt:lpstr>
      <vt:lpstr>Documents Required of a J-1 Applicant</vt:lpstr>
      <vt:lpstr>Documents Required of a J-1 Applicant (continued)</vt:lpstr>
      <vt:lpstr>Obtaining an OWLcard for Those Paid With Outside Funds</vt:lpstr>
      <vt:lpstr>Important Note</vt:lpstr>
      <vt:lpstr>Anonymous Reporting</vt:lpstr>
      <vt:lpstr>Web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Visiting Research Scholars</dc:title>
  <dc:creator>campello;petrichk</dc:creator>
  <cp:lastModifiedBy>Kathryn Petrich</cp:lastModifiedBy>
  <cp:revision>370</cp:revision>
  <cp:lastPrinted>2013-05-07T16:24:20Z</cp:lastPrinted>
  <dcterms:created xsi:type="dcterms:W3CDTF">2011-04-04T19:23:59Z</dcterms:created>
  <dcterms:modified xsi:type="dcterms:W3CDTF">2021-03-19T19:36:35Z</dcterms:modified>
</cp:coreProperties>
</file>